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Override2.xml" ContentType="application/vnd.openxmlformats-officedocument.themeOverride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7" r:id="rId2"/>
    <p:sldId id="269" r:id="rId3"/>
    <p:sldId id="280" r:id="rId4"/>
    <p:sldId id="277" r:id="rId5"/>
    <p:sldId id="279" r:id="rId6"/>
    <p:sldId id="273" r:id="rId7"/>
    <p:sldId id="281" r:id="rId8"/>
    <p:sldId id="262" r:id="rId9"/>
    <p:sldId id="271" r:id="rId10"/>
    <p:sldId id="275" r:id="rId11"/>
    <p:sldId id="278" r:id="rId12"/>
    <p:sldId id="263" r:id="rId13"/>
  </p:sldIdLst>
  <p:sldSz cx="9144000" cy="6858000" type="screen4x3"/>
  <p:notesSz cx="6810375" cy="99425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A8AA"/>
    <a:srgbClr val="FFD500"/>
    <a:srgbClr val="0073A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66" y="-600"/>
      </p:cViewPr>
      <p:guideLst>
        <p:guide orient="horz" pos="1026"/>
        <p:guide orient="horz" pos="346"/>
        <p:guide orient="horz" pos="3974"/>
        <p:guide orient="horz" pos="3475"/>
        <p:guide orient="horz" pos="4110"/>
        <p:guide orient="horz" pos="1344"/>
        <p:guide orient="horz" pos="3203"/>
        <p:guide orient="horz" pos="3022"/>
        <p:guide pos="3016"/>
        <p:guide pos="340"/>
        <p:guide pos="5495"/>
        <p:guide pos="2381"/>
        <p:guide pos="46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9" d="100"/>
          <a:sy n="99" d="100"/>
        </p:scale>
        <p:origin x="-3492" y="-90"/>
      </p:cViewPr>
      <p:guideLst>
        <p:guide orient="horz" pos="3132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974CF-1E0F-4733-BF66-0B61F75D3693}" type="datetimeFigureOut">
              <a:rPr lang="de-CH" smtClean="0"/>
              <a:pPr/>
              <a:t>15.10.2013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CE606-9704-45B5-B829-B031BB1ECA8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CF87B-D32B-4DFE-8383-13C6A036F51C}" type="datetimeFigureOut">
              <a:rPr lang="de-DE" smtClean="0"/>
              <a:pPr/>
              <a:t>15.10.2013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E3EDC-2382-42E6-AB97-71ACB386E59E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Falls diese Aussagen aus Film gestrichen werden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E3EDC-2382-42E6-AB97-71ACB386E59E}" type="slidenum">
              <a:rPr lang="de-CH" smtClean="0"/>
              <a:pPr/>
              <a:t>2</a:t>
            </a:fld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E3EDC-2382-42E6-AB97-71ACB386E59E}" type="slidenum">
              <a:rPr lang="de-CH" smtClean="0"/>
              <a:pPr/>
              <a:t>12</a:t>
            </a:fld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0" y="1628775"/>
            <a:ext cx="8181975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</a:t>
            </a:r>
            <a:endParaRPr lang="de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4594231" y="4500570"/>
            <a:ext cx="2857494" cy="214314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7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4594231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8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594231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3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1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2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Bildseite_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9"/>
          </p:nvPr>
        </p:nvSpPr>
        <p:spPr>
          <a:xfrm>
            <a:off x="539750" y="1628775"/>
            <a:ext cx="8183563" cy="3887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4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5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Bildseite_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9"/>
          </p:nvPr>
        </p:nvSpPr>
        <p:spPr>
          <a:xfrm>
            <a:off x="552448" y="1628775"/>
            <a:ext cx="3222000" cy="3887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46107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9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2332057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3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3299138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eite_animi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3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2000240"/>
            <a:ext cx="8183563" cy="3516323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 (animiert)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Tex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3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2000240"/>
            <a:ext cx="8183563" cy="3516323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mit 3er Bild_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534993" y="2030411"/>
            <a:ext cx="8183563" cy="161290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Tx/>
              <a:buNone/>
              <a:defRPr sz="1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</a:lstStyle>
          <a:p>
            <a:pPr lvl="0"/>
            <a:r>
              <a:rPr lang="de-DE" dirty="0" smtClean="0"/>
              <a:t>Text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mit 3er Bild_2 Spalten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49275" y="2019290"/>
            <a:ext cx="8181974" cy="1428751"/>
          </a:xfrm>
          <a:prstGeom prst="rect">
            <a:avLst/>
          </a:prstGeom>
        </p:spPr>
        <p:txBody>
          <a:bodyPr lIns="0" tIns="0" rIns="0" bIns="0" numCol="2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feld mit 3er Bild_1 Spalte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49275" y="2019290"/>
            <a:ext cx="8181974" cy="1428751"/>
          </a:xfrm>
          <a:prstGeom prst="rect">
            <a:avLst/>
          </a:prstGeom>
        </p:spPr>
        <p:txBody>
          <a:bodyPr lIns="0" tIns="0" rIns="0" bIns="0" numCol="1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endParaRPr lang="de-DE" dirty="0" smtClean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erade Verbindung 29"/>
          <p:cNvCxnSpPr/>
          <p:nvPr userDrawn="1"/>
        </p:nvCxnSpPr>
        <p:spPr>
          <a:xfrm>
            <a:off x="4572000" y="4746922"/>
            <a:ext cx="41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4567796" y="5044750"/>
            <a:ext cx="41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1628775"/>
            <a:ext cx="2643206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6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1628775"/>
            <a:ext cx="1292205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17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1628775"/>
            <a:ext cx="4246564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Abschlussbild A</a:t>
            </a:r>
            <a:endParaRPr lang="de-CH" dirty="0"/>
          </a:p>
        </p:txBody>
      </p:sp>
      <p:sp>
        <p:nvSpPr>
          <p:cNvPr id="45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6" name="Textplatzhalter 38"/>
          <p:cNvSpPr>
            <a:spLocks noGrp="1"/>
          </p:cNvSpPr>
          <p:nvPr>
            <p:ph type="body" sz="quarter" idx="18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7" name="Textplatzhalt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1"/>
          <p:cNvSpPr>
            <a:spLocks noGrp="1"/>
          </p:cNvSpPr>
          <p:nvPr>
            <p:ph type="body" sz="quarter" idx="20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4787900" y="4500570"/>
            <a:ext cx="2857494" cy="214314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Vielen Dank und auf Wiedersehen</a:t>
            </a:r>
            <a:endParaRPr lang="de-CH" dirty="0"/>
          </a:p>
        </p:txBody>
      </p:sp>
      <p:sp>
        <p:nvSpPr>
          <p:cNvPr id="20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4787900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Grazia </a:t>
            </a:r>
            <a:r>
              <a:rPr lang="de-CH" dirty="0" err="1" smtClean="0"/>
              <a:t>fitg</a:t>
            </a:r>
            <a:r>
              <a:rPr lang="de-CH" dirty="0" smtClean="0"/>
              <a:t> </a:t>
            </a:r>
            <a:r>
              <a:rPr lang="de-CH" dirty="0" err="1" smtClean="0"/>
              <a:t>ed</a:t>
            </a:r>
            <a:r>
              <a:rPr lang="de-CH" dirty="0" smtClean="0"/>
              <a:t> a </a:t>
            </a:r>
            <a:r>
              <a:rPr lang="de-CH" dirty="0" err="1" smtClean="0"/>
              <a:t>revair</a:t>
            </a:r>
            <a:endParaRPr lang="de-CH" dirty="0"/>
          </a:p>
        </p:txBody>
      </p:sp>
      <p:sp>
        <p:nvSpPr>
          <p:cNvPr id="21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787900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Grazie e </a:t>
            </a:r>
            <a:r>
              <a:rPr lang="de-CH" dirty="0" err="1" smtClean="0"/>
              <a:t>arrivederci</a:t>
            </a:r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llk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1628775"/>
            <a:ext cx="2643206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1628775"/>
            <a:ext cx="1292205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1628775"/>
            <a:ext cx="4246564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922344" y="4500570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	</a:t>
            </a:r>
            <a:endParaRPr lang="de-CH" dirty="0"/>
          </a:p>
        </p:txBody>
      </p:sp>
      <p:sp>
        <p:nvSpPr>
          <p:cNvPr id="27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922344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8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922344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47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8" name="Textplatzhalter 38"/>
          <p:cNvSpPr>
            <a:spLocks noGrp="1"/>
          </p:cNvSpPr>
          <p:nvPr>
            <p:ph type="body" sz="quarter" idx="18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9" name="Textplatzhalt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31"/>
          <p:cNvSpPr>
            <a:spLocks noGrp="1"/>
          </p:cNvSpPr>
          <p:nvPr>
            <p:ph type="body" sz="quarter" idx="20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</a:t>
            </a:r>
            <a:endParaRPr lang="de-CH" dirty="0"/>
          </a:p>
        </p:txBody>
      </p:sp>
      <p:cxnSp>
        <p:nvCxnSpPr>
          <p:cNvPr id="30" name="Gerade Verbindung 29"/>
          <p:cNvCxnSpPr/>
          <p:nvPr userDrawn="1"/>
        </p:nvCxnSpPr>
        <p:spPr>
          <a:xfrm>
            <a:off x="539838" y="4746922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platzhalter 56"/>
          <p:cNvSpPr>
            <a:spLocks noGrp="1"/>
          </p:cNvSpPr>
          <p:nvPr>
            <p:ph type="body" sz="quarter" idx="23"/>
          </p:nvPr>
        </p:nvSpPr>
        <p:spPr>
          <a:xfrm>
            <a:off x="539750" y="1928802"/>
            <a:ext cx="3240088" cy="71436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CH" dirty="0" smtClean="0"/>
              <a:t>Text</a:t>
            </a:r>
          </a:p>
          <a:p>
            <a:pPr lvl="0"/>
            <a:r>
              <a:rPr lang="de-CH" dirty="0" smtClean="0"/>
              <a:t>Text</a:t>
            </a:r>
          </a:p>
          <a:p>
            <a:pPr lvl="0"/>
            <a:r>
              <a:rPr lang="de-CH" dirty="0" smtClean="0"/>
              <a:t>Text</a:t>
            </a:r>
            <a:endParaRPr lang="de-CH" dirty="0"/>
          </a:p>
        </p:txBody>
      </p:sp>
      <p:sp>
        <p:nvSpPr>
          <p:cNvPr id="64" name="Textplatzhalter 56"/>
          <p:cNvSpPr>
            <a:spLocks noGrp="1"/>
          </p:cNvSpPr>
          <p:nvPr>
            <p:ph type="body" sz="quarter" idx="24"/>
          </p:nvPr>
        </p:nvSpPr>
        <p:spPr>
          <a:xfrm>
            <a:off x="539750" y="3071810"/>
            <a:ext cx="3240088" cy="2857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CH" dirty="0" smtClean="0"/>
              <a:t>Text</a:t>
            </a:r>
            <a:endParaRPr lang="de-CH" dirty="0"/>
          </a:p>
        </p:txBody>
      </p:sp>
      <p:sp>
        <p:nvSpPr>
          <p:cNvPr id="65" name="Textplatzhalter 56"/>
          <p:cNvSpPr>
            <a:spLocks noGrp="1"/>
          </p:cNvSpPr>
          <p:nvPr>
            <p:ph type="body" sz="quarter" idx="25"/>
          </p:nvPr>
        </p:nvSpPr>
        <p:spPr>
          <a:xfrm>
            <a:off x="539750" y="3714752"/>
            <a:ext cx="3240088" cy="285750"/>
          </a:xfrm>
          <a:prstGeom prst="rect">
            <a:avLst/>
          </a:prstGeom>
        </p:spPr>
        <p:txBody>
          <a:bodyPr lIns="0" tIns="3600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CH" dirty="0" smtClean="0"/>
              <a:t>Text</a:t>
            </a:r>
            <a:endParaRPr lang="de-CH" dirty="0"/>
          </a:p>
        </p:txBody>
      </p:sp>
      <p:sp>
        <p:nvSpPr>
          <p:cNvPr id="66" name="Textplatzhalter 56"/>
          <p:cNvSpPr>
            <a:spLocks noGrp="1"/>
          </p:cNvSpPr>
          <p:nvPr>
            <p:ph type="body" sz="quarter" idx="26"/>
          </p:nvPr>
        </p:nvSpPr>
        <p:spPr>
          <a:xfrm>
            <a:off x="535027" y="4421976"/>
            <a:ext cx="3240088" cy="798508"/>
          </a:xfrm>
          <a:prstGeom prst="rect">
            <a:avLst/>
          </a:prstGeom>
        </p:spPr>
        <p:txBody>
          <a:bodyPr lIns="0" tIns="3600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CH" dirty="0" smtClean="0"/>
              <a:t>Text</a:t>
            </a:r>
          </a:p>
          <a:p>
            <a:pPr lvl="0"/>
            <a:r>
              <a:rPr lang="de-CH" dirty="0" smtClean="0"/>
              <a:t>Text</a:t>
            </a:r>
          </a:p>
          <a:p>
            <a:pPr lvl="0"/>
            <a:r>
              <a:rPr lang="de-CH" dirty="0" smtClean="0"/>
              <a:t>Text</a:t>
            </a:r>
            <a:endParaRPr lang="de-CH" dirty="0"/>
          </a:p>
        </p:txBody>
      </p:sp>
      <p:sp>
        <p:nvSpPr>
          <p:cNvPr id="7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0" name="Textplatzhalter 38"/>
          <p:cNvSpPr>
            <a:spLocks noGrp="1"/>
          </p:cNvSpPr>
          <p:nvPr>
            <p:ph type="body" sz="quarter" idx="29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1" name="Textplatzhalter 38"/>
          <p:cNvSpPr>
            <a:spLocks noGrp="1"/>
          </p:cNvSpPr>
          <p:nvPr>
            <p:ph type="body" sz="quarter" idx="30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6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27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29" name="Textplatzhalter 27"/>
          <p:cNvSpPr>
            <a:spLocks noGrp="1"/>
          </p:cNvSpPr>
          <p:nvPr>
            <p:ph type="body" sz="quarter" idx="31" hasCustomPrompt="1"/>
          </p:nvPr>
        </p:nvSpPr>
        <p:spPr>
          <a:xfrm>
            <a:off x="535009" y="278130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32" name="Textplatzhalter 27"/>
          <p:cNvSpPr>
            <a:spLocks noGrp="1"/>
          </p:cNvSpPr>
          <p:nvPr>
            <p:ph type="body" sz="quarter" idx="32" hasCustomPrompt="1"/>
          </p:nvPr>
        </p:nvSpPr>
        <p:spPr>
          <a:xfrm>
            <a:off x="539750" y="342900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33" name="Textplatzhalter 27"/>
          <p:cNvSpPr>
            <a:spLocks noGrp="1"/>
          </p:cNvSpPr>
          <p:nvPr>
            <p:ph type="body" sz="quarter" idx="33" hasCustomPrompt="1"/>
          </p:nvPr>
        </p:nvSpPr>
        <p:spPr>
          <a:xfrm>
            <a:off x="539750" y="414338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</a:t>
            </a:r>
            <a:endParaRPr lang="de-CH" dirty="0"/>
          </a:p>
        </p:txBody>
      </p:sp>
      <p:cxnSp>
        <p:nvCxnSpPr>
          <p:cNvPr id="30" name="Gerade Verbindung 29"/>
          <p:cNvCxnSpPr/>
          <p:nvPr userDrawn="1"/>
        </p:nvCxnSpPr>
        <p:spPr>
          <a:xfrm>
            <a:off x="539838" y="4746922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0" name="Textplatzhalter 38"/>
          <p:cNvSpPr>
            <a:spLocks noGrp="1"/>
          </p:cNvSpPr>
          <p:nvPr>
            <p:ph type="body" sz="quarter" idx="29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1" name="Textplatzhalter 38"/>
          <p:cNvSpPr>
            <a:spLocks noGrp="1"/>
          </p:cNvSpPr>
          <p:nvPr>
            <p:ph type="body" sz="quarter" idx="30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6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  <p:sp>
        <p:nvSpPr>
          <p:cNvPr id="27" name="Inhaltsplatzhalter 26"/>
          <p:cNvSpPr>
            <a:spLocks noGrp="1"/>
          </p:cNvSpPr>
          <p:nvPr>
            <p:ph sz="quarter" idx="31"/>
          </p:nvPr>
        </p:nvSpPr>
        <p:spPr>
          <a:xfrm>
            <a:off x="539750" y="1495426"/>
            <a:ext cx="3240088" cy="40211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Tx/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CH" dirty="0" smtClean="0"/>
              <a:t>Text</a:t>
            </a:r>
          </a:p>
          <a:p>
            <a:pPr lvl="0"/>
            <a:r>
              <a:rPr lang="de-CH" dirty="0" smtClean="0"/>
              <a:t>Text</a:t>
            </a:r>
          </a:p>
          <a:p>
            <a:pPr lvl="0"/>
            <a:r>
              <a:rPr lang="de-CH" dirty="0" smtClean="0"/>
              <a:t>Text</a:t>
            </a:r>
          </a:p>
          <a:p>
            <a:pPr lvl="0"/>
            <a:endParaRPr lang="de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links mi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</a:t>
            </a:r>
            <a:endParaRPr lang="de-CH" dirty="0"/>
          </a:p>
        </p:txBody>
      </p: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0" y="4365104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2143125"/>
            <a:ext cx="3240088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76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7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8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rechts mi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1" y="1628775"/>
            <a:ext cx="3240088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</a:t>
            </a:r>
            <a:endParaRPr lang="de-CH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99" y="1628775"/>
            <a:ext cx="414972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4571999" y="2143125"/>
            <a:ext cx="4149725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endParaRPr lang="de-DE" dirty="0" smtClean="0"/>
          </a:p>
        </p:txBody>
      </p:sp>
      <p:sp>
        <p:nvSpPr>
          <p:cNvPr id="2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0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2325700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2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3292781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4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oben mit Aufzählung,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1" y="3714752"/>
            <a:ext cx="8181974" cy="1787536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2143125"/>
            <a:ext cx="8181974" cy="1428751"/>
          </a:xfrm>
          <a:prstGeom prst="rect">
            <a:avLst/>
          </a:prstGeom>
        </p:spPr>
        <p:txBody>
          <a:bodyPr lIns="0" tIns="0" rIns="0" bIns="0" numCol="2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 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14752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3714752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5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3714752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5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481725" y="1628775"/>
            <a:ext cx="3240000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Diagramm</a:t>
            </a:r>
            <a:endParaRPr lang="de-CH" dirty="0"/>
          </a:p>
        </p:txBody>
      </p: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2143125"/>
            <a:ext cx="3240088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214686"/>
            <a:ext cx="5389571" cy="2287602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Diagramm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2143125"/>
            <a:ext cx="8181974" cy="785809"/>
          </a:xfrm>
          <a:prstGeom prst="rect">
            <a:avLst/>
          </a:prstGeom>
        </p:spPr>
        <p:txBody>
          <a:bodyPr lIns="0" tIns="0" rIns="0" bIns="0" numCol="4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  <a:p>
            <a:pPr lvl="0"/>
            <a:r>
              <a:rPr lang="de-DE" dirty="0" smtClean="0"/>
              <a:t>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Logo GR.eps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39750" y="549278"/>
            <a:ext cx="1317606" cy="437260"/>
          </a:xfrm>
          <a:prstGeom prst="rect">
            <a:avLst/>
          </a:prstGeom>
        </p:spPr>
      </p:pic>
      <p:pic>
        <p:nvPicPr>
          <p:cNvPr id="10" name="Grafik 9" descr="graubünden_cmyk.eps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7891457" y="6357382"/>
            <a:ext cx="828000" cy="176031"/>
          </a:xfrm>
          <a:prstGeom prst="rect">
            <a:avLst/>
          </a:prstGeom>
        </p:spPr>
      </p:pic>
      <p:cxnSp>
        <p:nvCxnSpPr>
          <p:cNvPr id="11" name="Gerade Verbindung 10"/>
          <p:cNvCxnSpPr/>
          <p:nvPr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535033" y="6375379"/>
            <a:ext cx="32400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900" dirty="0" smtClean="0">
                <a:latin typeface="Arial" pitchFamily="34" charset="0"/>
                <a:cs typeface="Arial" pitchFamily="34" charset="0"/>
              </a:rPr>
              <a:t>Chur, </a:t>
            </a:r>
            <a:fld id="{E8437D77-7CDC-4236-8986-0E686105A153}" type="datetime4">
              <a:rPr lang="de-CH" sz="900" smtClean="0">
                <a:latin typeface="Arial" pitchFamily="34" charset="0"/>
                <a:cs typeface="Arial" pitchFamily="34" charset="0"/>
              </a:rPr>
              <a:pPr/>
              <a:t>15. Oktober 2013</a:t>
            </a:fld>
            <a:endParaRPr lang="de-CH" sz="90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60" r:id="rId9"/>
    <p:sldLayoutId id="2147483663" r:id="rId10"/>
    <p:sldLayoutId id="2147483664" r:id="rId11"/>
    <p:sldLayoutId id="2147483667" r:id="rId12"/>
    <p:sldLayoutId id="2147483668" r:id="rId13"/>
    <p:sldLayoutId id="2147483666" r:id="rId14"/>
    <p:sldLayoutId id="2147483669" r:id="rId15"/>
    <p:sldLayoutId id="2147483670" r:id="rId16"/>
    <p:sldLayoutId id="2147483661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628800"/>
            <a:ext cx="8183563" cy="3887763"/>
          </a:xfrm>
          <a:solidFill>
            <a:schemeClr val="accent1"/>
          </a:solidFill>
        </p:spPr>
        <p:txBody>
          <a:bodyPr/>
          <a:lstStyle/>
          <a:p>
            <a:pPr indent="6010275">
              <a:buNone/>
            </a:pPr>
            <a:endParaRPr lang="de-CH" sz="3200" dirty="0" smtClean="0">
              <a:solidFill>
                <a:schemeClr val="bg1"/>
              </a:solidFill>
            </a:endParaRPr>
          </a:p>
          <a:p>
            <a:pPr indent="4305300">
              <a:buNone/>
            </a:pPr>
            <a:r>
              <a:rPr lang="de-CH" sz="3200" dirty="0" err="1" smtClean="0">
                <a:solidFill>
                  <a:schemeClr val="bg1"/>
                </a:solidFill>
              </a:rPr>
              <a:t>Vote</a:t>
            </a:r>
            <a:r>
              <a:rPr lang="de-CH" sz="3200" dirty="0" smtClean="0">
                <a:solidFill>
                  <a:schemeClr val="bg1"/>
                </a:solidFill>
              </a:rPr>
              <a:t> </a:t>
            </a:r>
            <a:r>
              <a:rPr lang="de-CH" sz="3200" dirty="0" err="1" smtClean="0">
                <a:solidFill>
                  <a:schemeClr val="bg1"/>
                </a:solidFill>
              </a:rPr>
              <a:t>électronique</a:t>
            </a:r>
            <a:endParaRPr lang="de-CH" sz="3200" dirty="0" smtClean="0">
              <a:solidFill>
                <a:schemeClr val="bg1"/>
              </a:solidFill>
            </a:endParaRPr>
          </a:p>
          <a:p>
            <a:pPr indent="4305300">
              <a:buNone/>
            </a:pPr>
            <a:r>
              <a:rPr lang="de-CH" sz="2400" dirty="0" smtClean="0"/>
              <a:t>Top oder Flop?</a:t>
            </a:r>
          </a:p>
          <a:p>
            <a:pPr indent="4305300">
              <a:buNone/>
            </a:pPr>
            <a:r>
              <a:rPr lang="de-CH" sz="2400" dirty="0" smtClean="0"/>
              <a:t>Wo steht Graubünden?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77"/>
            <a:ext cx="8181975" cy="432047"/>
          </a:xfrm>
        </p:spPr>
        <p:txBody>
          <a:bodyPr/>
          <a:lstStyle/>
          <a:p>
            <a:r>
              <a:rPr lang="de-CH" dirty="0" smtClean="0"/>
              <a:t>Der Kanton Graubünden plant die Einführung von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in folgenden Schritten: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1257300" indent="-125730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2010 – 2012: 	Pilotversuche mit Auslandschweizer Stimmberechtigten</a:t>
            </a:r>
          </a:p>
          <a:p>
            <a:pPr marL="1257300" indent="-125730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2013 – 2015:	Fortführung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-Versuche mit Auslandschweizer Stimmberechtigten </a:t>
            </a:r>
            <a:r>
              <a:rPr lang="de-CH" sz="1400" b="0" dirty="0" smtClean="0">
                <a:solidFill>
                  <a:schemeClr val="accent1"/>
                </a:solidFill>
              </a:rPr>
              <a:t>(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 bei eidgenössischen und kantonalen Abstimmungen sowie bei Nationalratswahlen 2015)</a:t>
            </a:r>
          </a:p>
          <a:p>
            <a:pPr marL="1257300" indent="-125730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2014:	Kreditentscheide</a:t>
            </a:r>
          </a:p>
          <a:p>
            <a:pPr marL="1257300" indent="-125730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2016 – 2019: 	</a:t>
            </a:r>
            <a:r>
              <a:rPr lang="de-CH" sz="1400" dirty="0" err="1" smtClean="0">
                <a:solidFill>
                  <a:schemeClr val="accent1"/>
                </a:solidFill>
              </a:rPr>
              <a:t>Etappierte</a:t>
            </a:r>
            <a:r>
              <a:rPr lang="de-CH" sz="1400" dirty="0" smtClean="0">
                <a:solidFill>
                  <a:schemeClr val="accent1"/>
                </a:solidFill>
              </a:rPr>
              <a:t> Pilotversuche mit Inlandschweizer Stimmberechtigten</a:t>
            </a:r>
          </a:p>
          <a:p>
            <a:pPr marL="1257300" indent="-125730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	</a:t>
            </a:r>
            <a:r>
              <a:rPr lang="de-CH" sz="1400" b="0" dirty="0" smtClean="0">
                <a:solidFill>
                  <a:schemeClr val="accent1"/>
                </a:solidFill>
              </a:rPr>
              <a:t>(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 bei eidgenössischen, kantonalen und kommunalen Urnengängen)</a:t>
            </a:r>
          </a:p>
          <a:p>
            <a:pPr marL="1257300" indent="-125730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2019/2020:	Auswertung Pilotversuche, Entscheid über  flächendeckende Einführung von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endParaRPr lang="de-CH" sz="14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552" y="1628800"/>
            <a:ext cx="8181975" cy="444019"/>
          </a:xfrm>
        </p:spPr>
        <p:txBody>
          <a:bodyPr/>
          <a:lstStyle/>
          <a:p>
            <a:r>
              <a:rPr lang="de-CH" dirty="0" smtClean="0"/>
              <a:t>Kosten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2132856"/>
            <a:ext cx="8183563" cy="3383707"/>
          </a:xfrm>
        </p:spPr>
        <p:txBody>
          <a:bodyPr/>
          <a:lstStyle/>
          <a:p>
            <a:pPr indent="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Weiterentwicklung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-System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Gemeinsame Finanzierung durch die </a:t>
            </a:r>
            <a:r>
              <a:rPr lang="de-CH" sz="1400" b="0" dirty="0" err="1" smtClean="0">
                <a:solidFill>
                  <a:schemeClr val="accent1"/>
                </a:solidFill>
              </a:rPr>
              <a:t>Consortiumskantone</a:t>
            </a:r>
            <a:endParaRPr lang="de-CH" sz="1400" b="0" dirty="0" smtClean="0">
              <a:solidFill>
                <a:schemeClr val="accent1"/>
              </a:solidFill>
            </a:endParaRP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Bundesbeiträge</a:t>
            </a:r>
          </a:p>
          <a:p>
            <a:pPr indent="0">
              <a:buNone/>
            </a:pPr>
            <a:endParaRPr lang="de-CH" sz="1400" b="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Betrieb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-System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Gemeinsame Finanzierung durch die </a:t>
            </a:r>
            <a:r>
              <a:rPr lang="de-CH" sz="1400" b="0" dirty="0" err="1" smtClean="0">
                <a:solidFill>
                  <a:schemeClr val="accent1"/>
                </a:solidFill>
              </a:rPr>
              <a:t>Consortiumskantone</a:t>
            </a:r>
            <a:endParaRPr lang="de-CH" sz="1400" b="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b="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-Urnengänge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Finanzierung durch die Kantone und Gemeinden</a:t>
            </a: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b="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611560" y="1268761"/>
            <a:ext cx="8181975" cy="288032"/>
          </a:xfrm>
        </p:spPr>
        <p:txBody>
          <a:bodyPr/>
          <a:lstStyle/>
          <a:p>
            <a:r>
              <a:rPr lang="de-CH" dirty="0" smtClean="0"/>
              <a:t>Wird sich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als 3. Abstimmungskanal etablieren?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552" y="1844824"/>
            <a:ext cx="8183563" cy="3516323"/>
          </a:xfrm>
        </p:spPr>
        <p:txBody>
          <a:bodyPr/>
          <a:lstStyle/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 smtClean="0"/>
          </a:p>
          <a:p>
            <a:pPr>
              <a:buNone/>
            </a:pPr>
            <a:endParaRPr lang="de-CH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628801"/>
            <a:ext cx="3456384" cy="246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4149080"/>
            <a:ext cx="5441032" cy="211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1916832"/>
            <a:ext cx="2601268" cy="158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552" y="1484784"/>
            <a:ext cx="8181975" cy="300027"/>
          </a:xfrm>
        </p:spPr>
        <p:txBody>
          <a:bodyPr/>
          <a:lstStyle/>
          <a:p>
            <a:r>
              <a:rPr lang="de-CH" dirty="0" smtClean="0"/>
              <a:t>Studien zufolge wünscht sich eine grosse Mehrheit der Stimmbürgerinnen und Stimmbürger die Einführung des neuen Stimmkanals.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bringt viele Vorteile: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2348880"/>
            <a:ext cx="8183563" cy="3167683"/>
          </a:xfrm>
        </p:spPr>
        <p:txBody>
          <a:bodyPr/>
          <a:lstStyle/>
          <a:p>
            <a:pPr marL="180975" lvl="0" indent="-180975"/>
            <a:r>
              <a:rPr lang="de-CH" sz="1400" dirty="0" smtClean="0">
                <a:solidFill>
                  <a:schemeClr val="accent1"/>
                </a:solidFill>
              </a:rPr>
              <a:t>Die politischen Rechte können zeitlich und örtlich unabhängiger ausgeübt werden</a:t>
            </a:r>
          </a:p>
          <a:p>
            <a:pPr marL="180975" lvl="0" indent="-180975"/>
            <a:r>
              <a:rPr lang="de-CH" sz="1400" dirty="0" smtClean="0">
                <a:solidFill>
                  <a:schemeClr val="accent1"/>
                </a:solidFill>
              </a:rPr>
              <a:t>Die Stimmberechtigten werden durch die Prozesse geführt</a:t>
            </a:r>
          </a:p>
          <a:p>
            <a:pPr marL="180975" lvl="0" indent="-180975"/>
            <a:r>
              <a:rPr lang="de-CH" sz="1400" dirty="0" smtClean="0">
                <a:solidFill>
                  <a:schemeClr val="accent1"/>
                </a:solidFill>
              </a:rPr>
              <a:t>Die Abgabe von ungültigen Stimmen wird verunmöglicht</a:t>
            </a:r>
          </a:p>
          <a:p>
            <a:pPr marL="180975" indent="-180975"/>
            <a:r>
              <a:rPr lang="de-CH" sz="1400" dirty="0" smtClean="0">
                <a:solidFill>
                  <a:schemeClr val="accent1"/>
                </a:solidFill>
              </a:rPr>
              <a:t>Die elektronische Bearbeitung der Stimmen durch ein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-System ist sicherer und zuverlässiger als die manuelle, bei der die Fehleranfälligkeit grösser ist </a:t>
            </a:r>
          </a:p>
          <a:p>
            <a:pPr marL="180975" lvl="0" indent="-180975"/>
            <a:r>
              <a:rPr lang="de-CH" sz="1400" dirty="0" smtClean="0">
                <a:solidFill>
                  <a:schemeClr val="accent1"/>
                </a:solidFill>
              </a:rPr>
              <a:t>Auszählungen dauern weniger lang und die Ergebnisse sind früher verfügbar</a:t>
            </a:r>
          </a:p>
          <a:p>
            <a:pPr marL="180975" lvl="0" indent="-180975"/>
            <a:r>
              <a:rPr lang="de-CH" sz="1400" dirty="0" smtClean="0">
                <a:solidFill>
                  <a:schemeClr val="accent1"/>
                </a:solidFill>
              </a:rPr>
              <a:t>Statistiken zu Ergebnissen sind innert Kürze verfügbar</a:t>
            </a:r>
          </a:p>
          <a:p>
            <a:pPr lvl="0"/>
            <a:r>
              <a:rPr lang="de-CH" sz="1400" dirty="0" smtClean="0">
                <a:solidFill>
                  <a:schemeClr val="accent1"/>
                </a:solidFill>
              </a:rPr>
              <a:t>Sehbehinderte können ihre Stimme unter Wahrung des Stimmgeheimnisses abgeben</a:t>
            </a:r>
          </a:p>
          <a:p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 smtClean="0"/>
              <a:t>Der Kanton Graubünden will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zum Durchbruch verhelfen und strebt folgende Ziele an:</a:t>
            </a:r>
          </a:p>
          <a:p>
            <a:endParaRPr lang="de-CH" dirty="0" smtClean="0"/>
          </a:p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2204864"/>
            <a:ext cx="8183563" cy="3311699"/>
          </a:xfrm>
        </p:spPr>
        <p:txBody>
          <a:bodyPr/>
          <a:lstStyle/>
          <a:p>
            <a:pPr marL="180975" indent="-180975"/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/>
            <a:r>
              <a:rPr lang="de-CH" sz="1400" dirty="0" smtClean="0">
                <a:solidFill>
                  <a:schemeClr val="accent1"/>
                </a:solidFill>
              </a:rPr>
              <a:t>Mit der Weiterführung von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 die Stimmabgabe für Auslandschweizer erleichtern</a:t>
            </a:r>
          </a:p>
          <a:p>
            <a:pPr marL="180975" indent="-180975"/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/>
            <a:r>
              <a:rPr lang="de-CH" sz="1400" dirty="0" smtClean="0">
                <a:solidFill>
                  <a:schemeClr val="accent1"/>
                </a:solidFill>
              </a:rPr>
              <a:t>Mit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-Versuchen für Inlandschweizer in Pilotgemeinden Erfahrungen gewinnen</a:t>
            </a:r>
          </a:p>
          <a:p>
            <a:pPr marL="180975" indent="-180975"/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/>
            <a:r>
              <a:rPr lang="de-CH" sz="1400" dirty="0" smtClean="0">
                <a:solidFill>
                  <a:schemeClr val="accent1"/>
                </a:solidFill>
              </a:rPr>
              <a:t>Die langfristige Entwicklung von </a:t>
            </a:r>
            <a:r>
              <a:rPr lang="de-CH" sz="1400" dirty="0" err="1" smtClean="0">
                <a:solidFill>
                  <a:schemeClr val="accent1"/>
                </a:solidFill>
              </a:rPr>
              <a:t>Vote</a:t>
            </a:r>
            <a:r>
              <a:rPr lang="de-CH" sz="1400" dirty="0" smtClean="0">
                <a:solidFill>
                  <a:schemeClr val="accent1"/>
                </a:solidFill>
              </a:rPr>
              <a:t> </a:t>
            </a:r>
            <a:r>
              <a:rPr lang="de-CH" sz="140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dirty="0" smtClean="0">
                <a:solidFill>
                  <a:schemeClr val="accent1"/>
                </a:solidFill>
              </a:rPr>
              <a:t>-Systemen, die wegen der hohen Sicherheitsanforderungen für Urnengänge mit 100% des Elektorats eingesetzt werden können.</a:t>
            </a:r>
          </a:p>
          <a:p>
            <a:endParaRPr lang="de-C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77"/>
            <a:ext cx="8181975" cy="360039"/>
          </a:xfrm>
        </p:spPr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ein Gemeinschaftsprojekt von Bund und Kantonen 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844824"/>
            <a:ext cx="8183563" cy="4176464"/>
          </a:xfrm>
        </p:spPr>
        <p:txBody>
          <a:bodyPr/>
          <a:lstStyle/>
          <a:p>
            <a:pPr indent="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Bund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bewilligt Urnengänge mit 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 und koordiniert die kantonalen 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-Projekte</a:t>
            </a: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Kantone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sind verantwortlich für die Organisation und Durchführung von Urnengängen</a:t>
            </a: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r>
              <a:rPr lang="de-CH" sz="1400" dirty="0" err="1" smtClean="0">
                <a:solidFill>
                  <a:schemeClr val="accent1"/>
                </a:solidFill>
              </a:rPr>
              <a:t>Consortium</a:t>
            </a:r>
            <a:r>
              <a:rPr lang="de-CH" sz="1400" dirty="0" smtClean="0">
                <a:solidFill>
                  <a:schemeClr val="accent1"/>
                </a:solidFill>
              </a:rPr>
              <a:t> der Kantone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betreibt und entwickelt ein 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-System weiter</a:t>
            </a:r>
          </a:p>
          <a:p>
            <a:pPr indent="0"/>
            <a:endParaRPr lang="de-CH" sz="1400" b="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Gemeinsame Ziele von Bund und Kantonen</a:t>
            </a:r>
          </a:p>
          <a:p>
            <a:pPr marL="1257300" indent="-1257300">
              <a:buNone/>
            </a:pPr>
            <a:r>
              <a:rPr lang="de-CH" sz="1400" b="0" dirty="0" smtClean="0">
                <a:solidFill>
                  <a:schemeClr val="accent1"/>
                </a:solidFill>
              </a:rPr>
              <a:t>Mittelfristig:  	Die grosse Mehrheit der Auslandschweizer Stimmberechtigten wählt anlässlich der Nationalratswahlen 2015 elektronisch</a:t>
            </a:r>
          </a:p>
          <a:p>
            <a:pPr marL="1257300" indent="-1257300">
              <a:buNone/>
            </a:pPr>
            <a:r>
              <a:rPr lang="de-CH" sz="1400" b="0" dirty="0" smtClean="0">
                <a:solidFill>
                  <a:schemeClr val="accent1"/>
                </a:solidFill>
              </a:rPr>
              <a:t>Langfristig: 	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 steht als dritter Stimmkanal allen Stimmberechtigen zur Verfügung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 : Graubünden arbeitet an Zukunftslösung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552" y="1268760"/>
            <a:ext cx="8181975" cy="372035"/>
          </a:xfrm>
        </p:spPr>
        <p:txBody>
          <a:bodyPr/>
          <a:lstStyle/>
          <a:p>
            <a:r>
              <a:rPr lang="de-CH" sz="1500" dirty="0" smtClean="0"/>
              <a:t>Bundesrat definiert in seinem 3. Bericht zu </a:t>
            </a:r>
            <a:r>
              <a:rPr lang="de-CH" sz="1500" dirty="0" err="1" smtClean="0"/>
              <a:t>Vote</a:t>
            </a:r>
            <a:r>
              <a:rPr lang="de-CH" sz="1500" dirty="0" smtClean="0"/>
              <a:t> </a:t>
            </a:r>
            <a:r>
              <a:rPr lang="de-CH" sz="1500" dirty="0" err="1" smtClean="0"/>
              <a:t>électronique</a:t>
            </a:r>
            <a:r>
              <a:rPr lang="de-CH" sz="1500" dirty="0" smtClean="0"/>
              <a:t> die Anforderungen zur Ausweitung von </a:t>
            </a:r>
            <a:r>
              <a:rPr lang="de-CH" sz="1500" dirty="0" err="1" smtClean="0"/>
              <a:t>Vote</a:t>
            </a:r>
            <a:r>
              <a:rPr lang="de-CH" sz="1500" dirty="0" smtClean="0"/>
              <a:t> </a:t>
            </a:r>
            <a:r>
              <a:rPr lang="de-CH" sz="1500" dirty="0" err="1" smtClean="0"/>
              <a:t>électronique</a:t>
            </a:r>
            <a:endParaRPr lang="de-CH" sz="1500" dirty="0" smtClean="0"/>
          </a:p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988840"/>
            <a:ext cx="8183563" cy="3527723"/>
          </a:xfrm>
        </p:spPr>
        <p:txBody>
          <a:bodyPr/>
          <a:lstStyle/>
          <a:p>
            <a:endParaRPr lang="de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88840"/>
            <a:ext cx="881465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268760"/>
            <a:ext cx="8181975" cy="504056"/>
          </a:xfrm>
        </p:spPr>
        <p:txBody>
          <a:bodyPr/>
          <a:lstStyle/>
          <a:p>
            <a:r>
              <a:rPr lang="de-CH" dirty="0" smtClean="0"/>
              <a:t>Dank der geforderten Verifizierbarkeit der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-Systeme wird es künftig möglich sein, folgende Fragen zu beantworten:</a:t>
            </a:r>
          </a:p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988840"/>
            <a:ext cx="8183563" cy="3527723"/>
          </a:xfrm>
        </p:spPr>
        <p:txBody>
          <a:bodyPr/>
          <a:lstStyle/>
          <a:p>
            <a:r>
              <a:rPr lang="de-CH" sz="1400" dirty="0" smtClean="0">
                <a:solidFill>
                  <a:schemeClr val="accent1"/>
                </a:solidFill>
              </a:rPr>
              <a:t>Die Stimme wurde gemäss Absicht abgegeben («</a:t>
            </a:r>
            <a:r>
              <a:rPr lang="de-CH" sz="1400" dirty="0" err="1" smtClean="0">
                <a:solidFill>
                  <a:schemeClr val="accent1"/>
                </a:solidFill>
              </a:rPr>
              <a:t>cast-as-intended</a:t>
            </a:r>
            <a:r>
              <a:rPr lang="de-CH" sz="1400" dirty="0" smtClean="0">
                <a:solidFill>
                  <a:schemeClr val="accent1"/>
                </a:solidFill>
              </a:rPr>
              <a:t>»)</a:t>
            </a:r>
          </a:p>
          <a:p>
            <a:pPr marL="180975" indent="-180975">
              <a:lnSpc>
                <a:spcPct val="100000"/>
              </a:lnSpc>
            </a:pPr>
            <a:r>
              <a:rPr lang="de-CH" sz="1400" dirty="0" smtClean="0">
                <a:solidFill>
                  <a:schemeClr val="accent1"/>
                </a:solidFill>
              </a:rPr>
              <a:t>Die Stimme wurde im Sinn ihrer Abgabe abgelegt und gezählt («</a:t>
            </a:r>
            <a:r>
              <a:rPr lang="de-CH" sz="1400" dirty="0" err="1" smtClean="0">
                <a:solidFill>
                  <a:schemeClr val="accent1"/>
                </a:solidFill>
              </a:rPr>
              <a:t>recorded-as-cast</a:t>
            </a:r>
            <a:r>
              <a:rPr lang="de-CH" sz="1400" dirty="0" smtClean="0">
                <a:solidFill>
                  <a:schemeClr val="accent1"/>
                </a:solidFill>
              </a:rPr>
              <a:t>» und «</a:t>
            </a:r>
            <a:r>
              <a:rPr lang="de-CH" sz="1400" dirty="0" err="1" smtClean="0">
                <a:solidFill>
                  <a:schemeClr val="accent1"/>
                </a:solidFill>
              </a:rPr>
              <a:t>counted-as-recorded</a:t>
            </a:r>
            <a:r>
              <a:rPr lang="de-CH" sz="1400" dirty="0" smtClean="0">
                <a:solidFill>
                  <a:schemeClr val="accent1"/>
                </a:solidFill>
              </a:rPr>
              <a:t>»)</a:t>
            </a: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</a:pPr>
            <a:endParaRPr lang="de-CH" sz="1400" dirty="0" smtClean="0">
              <a:solidFill>
                <a:schemeClr val="accent1"/>
              </a:solidFill>
            </a:endParaRPr>
          </a:p>
          <a:p>
            <a:pPr marL="180975" indent="-180975">
              <a:lnSpc>
                <a:spcPct val="100000"/>
              </a:lnSpc>
              <a:buNone/>
            </a:pPr>
            <a:r>
              <a:rPr lang="de-CH" sz="800" b="0" dirty="0" smtClean="0">
                <a:solidFill>
                  <a:schemeClr val="accent1"/>
                </a:solidFill>
              </a:rPr>
              <a:t>Quelle: Staatskanzlei Aargau</a:t>
            </a:r>
          </a:p>
          <a:p>
            <a:pPr marL="180975" indent="-180975">
              <a:buNone/>
            </a:pPr>
            <a:r>
              <a:rPr lang="de-CH" sz="1400" dirty="0" smtClean="0">
                <a:solidFill>
                  <a:srgbClr val="0096DF"/>
                </a:solidFill>
              </a:rPr>
              <a:t>	</a:t>
            </a:r>
            <a:endParaRPr lang="de-CH" sz="1400" b="0" dirty="0" smtClean="0">
              <a:solidFill>
                <a:schemeClr val="bg1">
                  <a:lumMod val="50000"/>
                </a:schemeClr>
              </a:solidFill>
            </a:endParaRPr>
          </a:p>
          <a:p>
            <a:pPr indent="0">
              <a:buNone/>
            </a:pPr>
            <a:endParaRPr lang="de-CH" sz="1400" dirty="0" smtClean="0"/>
          </a:p>
          <a:p>
            <a:endParaRPr lang="de-CH" dirty="0"/>
          </a:p>
        </p:txBody>
      </p:sp>
      <p:pic>
        <p:nvPicPr>
          <p:cNvPr id="5" name="Picture 4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2996952"/>
            <a:ext cx="813690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552" y="1556792"/>
            <a:ext cx="8181975" cy="360040"/>
          </a:xfrm>
        </p:spPr>
        <p:txBody>
          <a:bodyPr/>
          <a:lstStyle/>
          <a:p>
            <a:r>
              <a:rPr lang="de-CH" dirty="0" smtClean="0"/>
              <a:t>Open </a:t>
            </a:r>
            <a:r>
              <a:rPr lang="de-CH" dirty="0" err="1" smtClean="0"/>
              <a:t>Sources</a:t>
            </a:r>
            <a:r>
              <a:rPr lang="de-CH" smtClean="0"/>
              <a:t>: Veröffentlichung </a:t>
            </a:r>
            <a:r>
              <a:rPr lang="de-CH" smtClean="0"/>
              <a:t>Quellcode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552" y="2060848"/>
            <a:ext cx="8183563" cy="3456384"/>
          </a:xfrm>
        </p:spPr>
        <p:txBody>
          <a:bodyPr/>
          <a:lstStyle/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 smtClean="0">
              <a:solidFill>
                <a:schemeClr val="accent1"/>
              </a:solidFill>
            </a:endParaRPr>
          </a:p>
          <a:p>
            <a:pPr indent="0">
              <a:buNone/>
            </a:pPr>
            <a:endParaRPr lang="de-CH" sz="14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539552" y="2276872"/>
          <a:ext cx="82089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24847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 smtClean="0">
                          <a:solidFill>
                            <a:schemeClr val="bg1"/>
                          </a:solidFill>
                        </a:rPr>
                        <a:t>Mit Transparenz zu mehr Sicherheit?</a:t>
                      </a:r>
                    </a:p>
                    <a:p>
                      <a:endParaRPr lang="de-CH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800" dirty="0" smtClean="0">
                          <a:solidFill>
                            <a:schemeClr val="bg1"/>
                          </a:solidFill>
                        </a:rPr>
                        <a:t>Mit Intransparenz zu mehr Sicherheit?</a:t>
                      </a:r>
                    </a:p>
                    <a:p>
                      <a:endParaRPr lang="de-CH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400" b="0" dirty="0" smtClean="0">
                          <a:solidFill>
                            <a:schemeClr val="accent1"/>
                          </a:solidFill>
                        </a:rPr>
                        <a:t>Durch die Veröffentlichung des Quellcodes können Sicherheitslücken nicht nur </a:t>
                      </a:r>
                      <a:r>
                        <a:rPr lang="de-CH" sz="1400" b="0" smtClean="0">
                          <a:solidFill>
                            <a:schemeClr val="accent1"/>
                          </a:solidFill>
                        </a:rPr>
                        <a:t>von Angreifern</a:t>
                      </a:r>
                      <a:r>
                        <a:rPr lang="de-CH" sz="1400" b="0" dirty="0" smtClean="0">
                          <a:solidFill>
                            <a:schemeClr val="accent1"/>
                          </a:solidFill>
                        </a:rPr>
                        <a:t>, sondern auch von externen Experten mit guten Absichten schneller erkannt und damit schneller behoben werden. </a:t>
                      </a:r>
                    </a:p>
                    <a:p>
                      <a:endParaRPr lang="de-CH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de-CH" sz="1400" b="0" dirty="0" smtClean="0">
                          <a:solidFill>
                            <a:schemeClr val="accent1"/>
                          </a:solidFill>
                        </a:rPr>
                        <a:t>Durch die Nicht-Veröffentlichung des Quellcodes haben Angreifer weniger Kenntnisse über den Aufbau des Systems, wodurch Angriffe erschwert werden. </a:t>
                      </a:r>
                    </a:p>
                    <a:p>
                      <a:endParaRPr lang="de-CH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552" y="1484784"/>
            <a:ext cx="8181975" cy="228019"/>
          </a:xfrm>
        </p:spPr>
        <p:txBody>
          <a:bodyPr/>
          <a:lstStyle/>
          <a:p>
            <a:r>
              <a:rPr lang="de-CH" dirty="0" smtClean="0"/>
              <a:t>Seit 2010 beteiligt sich der Kanton Graubünden an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-Versuchen für Auslandschweizer Stimmberechtigte. Er arbeitet mit den Kantonen AG, FR, SO, SH, SG, TG und ZH (ab 2014) in einem </a:t>
            </a:r>
            <a:r>
              <a:rPr lang="de-CH" dirty="0" err="1" smtClean="0"/>
              <a:t>Consortium</a:t>
            </a:r>
            <a:r>
              <a:rPr lang="de-CH" dirty="0" smtClean="0"/>
              <a:t> zusammen. 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2636912"/>
            <a:ext cx="8183563" cy="2879651"/>
          </a:xfrm>
        </p:spPr>
        <p:txBody>
          <a:bodyPr/>
          <a:lstStyle/>
          <a:p>
            <a:pPr indent="0">
              <a:buNone/>
            </a:pPr>
            <a:r>
              <a:rPr lang="de-CH" sz="1400" dirty="0" smtClean="0">
                <a:solidFill>
                  <a:schemeClr val="accent1"/>
                </a:solidFill>
              </a:rPr>
              <a:t>Strategie des </a:t>
            </a:r>
            <a:r>
              <a:rPr lang="de-CH" sz="1400" dirty="0" err="1" smtClean="0">
                <a:solidFill>
                  <a:schemeClr val="accent1"/>
                </a:solidFill>
              </a:rPr>
              <a:t>Consortiums</a:t>
            </a:r>
            <a:r>
              <a:rPr lang="de-CH" sz="1400" dirty="0" smtClean="0">
                <a:solidFill>
                  <a:schemeClr val="accent1"/>
                </a:solidFill>
              </a:rPr>
              <a:t>: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Betrieb, Nutzung und Weiterentwicklung eines </a:t>
            </a:r>
            <a:r>
              <a:rPr lang="de-CH" sz="1400" b="0" dirty="0" err="1" smtClean="0">
                <a:solidFill>
                  <a:schemeClr val="accent1"/>
                </a:solidFill>
              </a:rPr>
              <a:t>Vote</a:t>
            </a:r>
            <a:r>
              <a:rPr lang="de-CH" sz="1400" b="0" dirty="0" smtClean="0">
                <a:solidFill>
                  <a:schemeClr val="accent1"/>
                </a:solidFill>
              </a:rPr>
              <a:t> </a:t>
            </a:r>
            <a:r>
              <a:rPr lang="de-CH" sz="1400" b="0" dirty="0" err="1" smtClean="0">
                <a:solidFill>
                  <a:schemeClr val="accent1"/>
                </a:solidFill>
              </a:rPr>
              <a:t>électronique</a:t>
            </a:r>
            <a:r>
              <a:rPr lang="de-CH" sz="1400" b="0" dirty="0" smtClean="0">
                <a:solidFill>
                  <a:schemeClr val="accent1"/>
                </a:solidFill>
              </a:rPr>
              <a:t>-Systems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Gegenseitige Unterstützung mit Austausch von Know-how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Gleichberechtigte Kooperation der Kantone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Gemeinsame Finanzierung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Förderung des Beitritts weiterer Kantone </a:t>
            </a:r>
          </a:p>
          <a:p>
            <a:pPr indent="0"/>
            <a:r>
              <a:rPr lang="de-CH" sz="1400" b="0" dirty="0" smtClean="0">
                <a:solidFill>
                  <a:schemeClr val="accent1"/>
                </a:solidFill>
              </a:rPr>
              <a:t> Neue Themen wie e-</a:t>
            </a:r>
            <a:r>
              <a:rPr lang="de-CH" sz="1400" b="0" dirty="0" err="1" smtClean="0">
                <a:solidFill>
                  <a:schemeClr val="accent1"/>
                </a:solidFill>
              </a:rPr>
              <a:t>Collecting</a:t>
            </a:r>
            <a:r>
              <a:rPr lang="de-CH" sz="1400" b="0" dirty="0" smtClean="0">
                <a:solidFill>
                  <a:schemeClr val="accent1"/>
                </a:solidFill>
              </a:rPr>
              <a:t> und digitales Stimmmaterial</a:t>
            </a:r>
          </a:p>
          <a:p>
            <a:pPr indent="0"/>
            <a:endParaRPr lang="de-C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: Graubünden arbeitet an Zukunftslösung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77"/>
            <a:ext cx="8181975" cy="516026"/>
          </a:xfrm>
        </p:spPr>
        <p:txBody>
          <a:bodyPr/>
          <a:lstStyle/>
          <a:p>
            <a:r>
              <a:rPr lang="de-CH" dirty="0" smtClean="0"/>
              <a:t>Grobzeitplan Weiterentwicklung </a:t>
            </a:r>
            <a:r>
              <a:rPr lang="de-CH" dirty="0" err="1" smtClean="0"/>
              <a:t>Vote</a:t>
            </a:r>
            <a:r>
              <a:rPr lang="de-CH" dirty="0" smtClean="0"/>
              <a:t> </a:t>
            </a:r>
            <a:r>
              <a:rPr lang="de-CH" dirty="0" err="1" smtClean="0"/>
              <a:t>électronique</a:t>
            </a:r>
            <a:r>
              <a:rPr lang="de-CH" dirty="0" smtClean="0"/>
              <a:t>-System </a:t>
            </a:r>
            <a:r>
              <a:rPr lang="de-CH" dirty="0" err="1" smtClean="0"/>
              <a:t>Consortium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sz="1000" b="0" dirty="0" smtClean="0"/>
          </a:p>
          <a:p>
            <a:pPr indent="0">
              <a:buNone/>
              <a:tabLst>
                <a:tab pos="5924550" algn="l"/>
                <a:tab pos="6010275" algn="l"/>
              </a:tabLst>
            </a:pPr>
            <a:r>
              <a:rPr lang="de-CH" sz="800" b="0" dirty="0" smtClean="0"/>
              <a:t>	Quelle: Staatskanzlei Kanton Aargau</a:t>
            </a:r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 smtClean="0"/>
          </a:p>
          <a:p>
            <a:pPr indent="0">
              <a:buNone/>
            </a:pPr>
            <a:endParaRPr lang="de-CH" dirty="0"/>
          </a:p>
        </p:txBody>
      </p:sp>
      <p:pic>
        <p:nvPicPr>
          <p:cNvPr id="7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11560" y="1916832"/>
            <a:ext cx="7559675" cy="3834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SHAPETHEMENAME" val="aargau.thm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SHAPETHEMENAME" val="aargau.thmx"/>
</p:tagLst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DE</Language>
    <CustomerID xmlns="b9bbc5c3-42c9-4c30-b7a3-3f0c5e2a537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C476AAFD80A44BAC3C05C0A3B1E035" ma:contentTypeVersion="5" ma:contentTypeDescription="Ein neues Dokument erstellen." ma:contentTypeScope="" ma:versionID="6be197046ab3b512d8ed60ae1bc231a6">
  <xsd:schema xmlns:xsd="http://www.w3.org/2001/XMLSchema" xmlns:xs="http://www.w3.org/2001/XMLSchema" xmlns:p="http://schemas.microsoft.com/office/2006/metadata/properties" xmlns:ns1="http://schemas.microsoft.com/sharepoint/v3" xmlns:ns3="b9bbc5c3-42c9-4c30-b7a3-3f0c5e2a5378" targetNamespace="http://schemas.microsoft.com/office/2006/metadata/properties" ma:root="true" ma:fieldsID="600d86bdf1e3b256b7ca240732f8cfdd" ns1:_="" ns3:_="">
    <xsd:import namespace="http://schemas.microsoft.com/sharepoint/v3"/>
    <xsd:import namespace="b9bbc5c3-42c9-4c30-b7a3-3f0c5e2a5378"/>
    <xsd:element name="properties">
      <xsd:complexType>
        <xsd:sequence>
          <xsd:element name="documentManagement">
            <xsd:complexType>
              <xsd:all>
                <xsd:element ref="ns1:Language" minOccurs="0"/>
                <xsd:element ref="ns3:Customer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1" nillable="true" ma:displayName="Sprache" ma:default="DE" ma:format="Dropdown" ma:internalName="Language">
      <xsd:simpleType>
        <xsd:restriction base="dms:Choice">
          <xsd:enumeration value="DE"/>
          <xsd:enumeration value="RM"/>
          <xsd:enumeration value="IT"/>
          <xsd:enumeration value="E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bc5c3-42c9-4c30-b7a3-3f0c5e2a5378" elementFormDefault="qualified">
    <xsd:import namespace="http://schemas.microsoft.com/office/2006/documentManagement/types"/>
    <xsd:import namespace="http://schemas.microsoft.com/office/infopath/2007/PartnerControls"/>
    <xsd:element name="CustomerID" ma:index="12" nillable="true" ma:displayName="Benutzerdefinierte ID-Nummer" ma:description="Alfabetische ID zu Sortierzwecken - arbeiten Sie mit Lücken!&#10;0-9 vor A-Z - verwenden Sie min. 3-4 Zeichen/Ziffern&#10;Beispiel: 1000 A1000 B1000" ma:internalName="CustomerID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 ma:index="8" ma:displayName="Kommentare"/>
        <xsd:element name="keywords" minOccurs="0" maxOccurs="1" type="xsd:string" ma:index="10" ma:displayName="Schlüsselwörter"/>
        <xsd:element ref="dc:language" minOccurs="0" maxOccurs="1"/>
        <xsd:element name="category" minOccurs="0" maxOccurs="1" type="xsd:string" ma:index="9" ma:displayName="Kategorie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150C70-E9D4-4A00-A8F5-4BA26F75D98B}"/>
</file>

<file path=customXml/itemProps2.xml><?xml version="1.0" encoding="utf-8"?>
<ds:datastoreItem xmlns:ds="http://schemas.openxmlformats.org/officeDocument/2006/customXml" ds:itemID="{DCB64256-E5B7-4383-8D08-A28E2082ACBC}"/>
</file>

<file path=customXml/itemProps3.xml><?xml version="1.0" encoding="utf-8"?>
<ds:datastoreItem xmlns:ds="http://schemas.openxmlformats.org/officeDocument/2006/customXml" ds:itemID="{F9A0F010-F8BC-425F-89F2-395A222F759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579</Words>
  <Application>Microsoft Office PowerPoint</Application>
  <PresentationFormat>Bildschirmpräsentation (4:3)</PresentationFormat>
  <Paragraphs>122</Paragraphs>
  <Slides>12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Tom Sayer</dc:creator>
  <cp:keywords/>
  <dc:description/>
  <cp:lastModifiedBy>Bianca Battaglia</cp:lastModifiedBy>
  <cp:revision>244</cp:revision>
  <dcterms:created xsi:type="dcterms:W3CDTF">2009-12-02T14:02:29Z</dcterms:created>
  <dcterms:modified xsi:type="dcterms:W3CDTF">2013-10-15T04:33:30Z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0x0101002FC476AAFD80A44BAC3C05C0A3B1E035</vt:lpwstr>
  </property>
  <property fmtid="{D5CDD505-2E9C-101B-9397-08002B2CF9AE}" pid="3" name="Order">
    <vt:r8>22200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</Properties>
</file>