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66" r:id="rId5"/>
    <p:sldId id="268" r:id="rId6"/>
    <p:sldId id="282" r:id="rId7"/>
    <p:sldId id="270" r:id="rId8"/>
    <p:sldId id="271" r:id="rId9"/>
    <p:sldId id="272" r:id="rId10"/>
    <p:sldId id="273" r:id="rId11"/>
    <p:sldId id="283" r:id="rId12"/>
    <p:sldId id="278" r:id="rId13"/>
    <p:sldId id="279" r:id="rId14"/>
    <p:sldId id="280" r:id="rId15"/>
    <p:sldId id="274" r:id="rId16"/>
    <p:sldId id="275" r:id="rId17"/>
    <p:sldId id="276" r:id="rId18"/>
    <p:sldId id="281" r:id="rId19"/>
  </p:sldIdLst>
  <p:sldSz cx="9144000" cy="6858000" type="screen4x3"/>
  <p:notesSz cx="6810375" cy="99425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A8AA"/>
    <a:srgbClr val="FFD500"/>
    <a:srgbClr val="0073A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702" y="408"/>
      </p:cViewPr>
      <p:guideLst>
        <p:guide orient="horz" pos="1026"/>
        <p:guide orient="horz" pos="346"/>
        <p:guide orient="horz" pos="3974"/>
        <p:guide orient="horz" pos="3475"/>
        <p:guide orient="horz" pos="4110"/>
        <p:guide orient="horz" pos="1344"/>
        <p:guide orient="horz" pos="3203"/>
        <p:guide orient="horz" pos="3022"/>
        <p:guide pos="3016"/>
        <p:guide pos="340"/>
        <p:guide pos="5495"/>
        <p:guide pos="2381"/>
        <p:guide pos="469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2268" y="-78"/>
      </p:cViewPr>
      <p:guideLst>
        <p:guide orient="horz" pos="3132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A05C2-616E-4B96-B037-105BA37E9173}" type="datetimeFigureOut">
              <a:rPr lang="de-CH" smtClean="0"/>
              <a:pPr/>
              <a:t>21.11.2011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CCD2F-302B-4E50-B003-A607404129B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CF87B-D32B-4DFE-8383-13C6A036F51C}" type="datetimeFigureOut">
              <a:rPr lang="de-DE" smtClean="0"/>
              <a:pPr/>
              <a:t>21.11.2011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E3EDC-2382-42E6-AB97-71ACB386E59E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39750" y="1628775"/>
            <a:ext cx="8181975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4594231" y="4500570"/>
            <a:ext cx="2857494" cy="214314"/>
          </a:xfrm>
          <a:prstGeom prst="rect">
            <a:avLst/>
          </a:prstGeom>
          <a:ln>
            <a:noFill/>
          </a:ln>
        </p:spPr>
        <p:txBody>
          <a:bodyPr lIns="0" tIns="0" rIns="0" bIns="0">
            <a:normAutofit/>
          </a:bodyPr>
          <a:lstStyle>
            <a:lvl1pPr algn="r"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27" name="Textplatzhalt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4594231" y="4786321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r"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28" name="Textplatzhalt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4594231" y="5072073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r"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3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1" name="Textplatzhalter 38"/>
          <p:cNvSpPr>
            <a:spLocks noGrp="1"/>
          </p:cNvSpPr>
          <p:nvPr>
            <p:ph type="body" sz="quarter" idx="16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2" name="Textplatzhalter 38"/>
          <p:cNvSpPr>
            <a:spLocks noGrp="1"/>
          </p:cNvSpPr>
          <p:nvPr>
            <p:ph type="body" sz="quarter" idx="17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ine Bildseite_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9"/>
          </p:nvPr>
        </p:nvSpPr>
        <p:spPr>
          <a:xfrm>
            <a:off x="539750" y="1628775"/>
            <a:ext cx="8183563" cy="3887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14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5" name="Textplatzhalter 38"/>
          <p:cNvSpPr>
            <a:spLocks noGrp="1"/>
          </p:cNvSpPr>
          <p:nvPr>
            <p:ph type="body" sz="quarter" idx="16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8" name="Textplatzhalter 38"/>
          <p:cNvSpPr>
            <a:spLocks noGrp="1"/>
          </p:cNvSpPr>
          <p:nvPr>
            <p:ph type="body" sz="quarter" idx="17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ine Bildseite_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9"/>
          </p:nvPr>
        </p:nvSpPr>
        <p:spPr>
          <a:xfrm>
            <a:off x="552448" y="1628775"/>
            <a:ext cx="3222000" cy="3887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8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46107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9" name="Textplatzhalter 38"/>
          <p:cNvSpPr>
            <a:spLocks noGrp="1"/>
          </p:cNvSpPr>
          <p:nvPr>
            <p:ph type="body" sz="quarter" idx="25" hasCustomPrompt="1"/>
          </p:nvPr>
        </p:nvSpPr>
        <p:spPr>
          <a:xfrm>
            <a:off x="2332057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3" name="Textplatzhalter 38"/>
          <p:cNvSpPr>
            <a:spLocks noGrp="1"/>
          </p:cNvSpPr>
          <p:nvPr>
            <p:ph type="body" sz="quarter" idx="26" hasCustomPrompt="1"/>
          </p:nvPr>
        </p:nvSpPr>
        <p:spPr>
          <a:xfrm>
            <a:off x="3299138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eite_animie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3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49" y="2000240"/>
            <a:ext cx="8183563" cy="3516323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 (animiert)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ine Textse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3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49" y="2000240"/>
            <a:ext cx="8183563" cy="3516323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mit 3er Bild_Lauf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534993" y="2030411"/>
            <a:ext cx="8183563" cy="161290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50000"/>
              </a:lnSpc>
              <a:buFontTx/>
              <a:buNone/>
              <a:defRPr sz="130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3786190"/>
            <a:ext cx="2643206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3786190"/>
            <a:ext cx="1292205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0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786190"/>
            <a:ext cx="4246564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1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86190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2" name="Textplatzhalt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4786314" y="3786190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3" name="Textplatzhalt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7429325" y="3786190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mit 3er Bild_2 Spalten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3786190"/>
            <a:ext cx="2643206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3786190"/>
            <a:ext cx="1292205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0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786190"/>
            <a:ext cx="4246564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1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86190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2" name="Textplatzhalt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4786314" y="3786190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3" name="Textplatzhalt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7429325" y="3786190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49275" y="2019290"/>
            <a:ext cx="8181974" cy="1428751"/>
          </a:xfrm>
          <a:prstGeom prst="rect">
            <a:avLst/>
          </a:prstGeom>
        </p:spPr>
        <p:txBody>
          <a:bodyPr lIns="0" tIns="0" rIns="0" bIns="0" numCol="2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feld mit 3er Bild_1 Spalte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3786190"/>
            <a:ext cx="2643206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3786190"/>
            <a:ext cx="1292205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0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786190"/>
            <a:ext cx="4246564" cy="173037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1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86190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2" name="Textplatzhalt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4786314" y="3786190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3" name="Textplatzhalt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7429325" y="3786190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49275" y="2019290"/>
            <a:ext cx="8181974" cy="1428751"/>
          </a:xfrm>
          <a:prstGeom prst="rect">
            <a:avLst/>
          </a:prstGeom>
        </p:spPr>
        <p:txBody>
          <a:bodyPr lIns="0" tIns="0" rIns="0" bIns="0" numCol="1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endParaRPr lang="de-DE" dirty="0" smtClean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erade Verbindung 29"/>
          <p:cNvCxnSpPr/>
          <p:nvPr userDrawn="1"/>
        </p:nvCxnSpPr>
        <p:spPr>
          <a:xfrm>
            <a:off x="4572000" y="4746922"/>
            <a:ext cx="41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 userDrawn="1"/>
        </p:nvCxnSpPr>
        <p:spPr>
          <a:xfrm>
            <a:off x="4567796" y="5044750"/>
            <a:ext cx="41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1628775"/>
            <a:ext cx="2643206" cy="1585911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6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1628775"/>
            <a:ext cx="1292205" cy="1585911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17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1628775"/>
            <a:ext cx="4246564" cy="1585911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Abschlussbild A</a:t>
            </a:r>
            <a:endParaRPr lang="de-CH" dirty="0"/>
          </a:p>
        </p:txBody>
      </p:sp>
      <p:sp>
        <p:nvSpPr>
          <p:cNvPr id="45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6" name="Textplatzhalter 38"/>
          <p:cNvSpPr>
            <a:spLocks noGrp="1"/>
          </p:cNvSpPr>
          <p:nvPr>
            <p:ph type="body" sz="quarter" idx="18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7" name="Textplatzhalt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8" name="Textplatzhalter 31"/>
          <p:cNvSpPr>
            <a:spLocks noGrp="1"/>
          </p:cNvSpPr>
          <p:nvPr>
            <p:ph type="body" sz="quarter" idx="20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4787900" y="4500570"/>
            <a:ext cx="2857494" cy="214314"/>
          </a:xfrm>
          <a:prstGeom prst="rect">
            <a:avLst/>
          </a:prstGeom>
          <a:ln>
            <a:noFill/>
          </a:ln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Vielen Dank und auf Wiedersehen</a:t>
            </a:r>
            <a:endParaRPr lang="de-CH" dirty="0"/>
          </a:p>
        </p:txBody>
      </p:sp>
      <p:sp>
        <p:nvSpPr>
          <p:cNvPr id="20" name="Textplatzhalt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4787900" y="4786321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Grazia </a:t>
            </a:r>
            <a:r>
              <a:rPr lang="de-CH" dirty="0" err="1" smtClean="0"/>
              <a:t>fitg</a:t>
            </a:r>
            <a:r>
              <a:rPr lang="de-CH" dirty="0" smtClean="0"/>
              <a:t> </a:t>
            </a:r>
            <a:r>
              <a:rPr lang="de-CH" dirty="0" err="1" smtClean="0"/>
              <a:t>ed</a:t>
            </a:r>
            <a:r>
              <a:rPr lang="de-CH" dirty="0" smtClean="0"/>
              <a:t> a </a:t>
            </a:r>
            <a:r>
              <a:rPr lang="de-CH" dirty="0" err="1" smtClean="0"/>
              <a:t>revair</a:t>
            </a:r>
            <a:endParaRPr lang="de-CH" dirty="0"/>
          </a:p>
        </p:txBody>
      </p:sp>
      <p:sp>
        <p:nvSpPr>
          <p:cNvPr id="21" name="Textplatzhalt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4787900" y="5072073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Grazie e </a:t>
            </a:r>
            <a:r>
              <a:rPr lang="de-CH" dirty="0" err="1" smtClean="0"/>
              <a:t>arrivederci</a:t>
            </a:r>
            <a:endParaRPr lang="de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llk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ildplatzhalter 20"/>
          <p:cNvSpPr>
            <a:spLocks noGrp="1"/>
          </p:cNvSpPr>
          <p:nvPr>
            <p:ph type="pic" sz="quarter" idx="16" hasCustomPrompt="1"/>
          </p:nvPr>
        </p:nvSpPr>
        <p:spPr>
          <a:xfrm>
            <a:off x="4786314" y="1628775"/>
            <a:ext cx="2643206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B</a:t>
            </a:r>
            <a:endParaRPr lang="de-CH" dirty="0"/>
          </a:p>
        </p:txBody>
      </p:sp>
      <p:sp>
        <p:nvSpPr>
          <p:cNvPr id="19" name="Bildplatzhalter 20"/>
          <p:cNvSpPr>
            <a:spLocks noGrp="1"/>
          </p:cNvSpPr>
          <p:nvPr>
            <p:ph type="pic" sz="quarter" idx="17" hasCustomPrompt="1"/>
          </p:nvPr>
        </p:nvSpPr>
        <p:spPr>
          <a:xfrm>
            <a:off x="7429520" y="1628775"/>
            <a:ext cx="1292205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C</a:t>
            </a:r>
            <a:endParaRPr lang="de-CH" dirty="0"/>
          </a:p>
        </p:txBody>
      </p:sp>
      <p:sp>
        <p:nvSpPr>
          <p:cNvPr id="21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1628775"/>
            <a:ext cx="4246564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Bild A</a:t>
            </a:r>
            <a:endParaRPr lang="de-CH" dirty="0"/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2" hasCustomPrompt="1"/>
          </p:nvPr>
        </p:nvSpPr>
        <p:spPr>
          <a:xfrm>
            <a:off x="922344" y="4500570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	</a:t>
            </a:r>
            <a:endParaRPr lang="de-CH" dirty="0"/>
          </a:p>
        </p:txBody>
      </p:sp>
      <p:sp>
        <p:nvSpPr>
          <p:cNvPr id="27" name="Textplatzhalter 22"/>
          <p:cNvSpPr>
            <a:spLocks noGrp="1"/>
          </p:cNvSpPr>
          <p:nvPr>
            <p:ph type="body" sz="quarter" idx="13" hasCustomPrompt="1"/>
          </p:nvPr>
        </p:nvSpPr>
        <p:spPr>
          <a:xfrm>
            <a:off x="922344" y="4786321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28" name="Textplatzhalter 22"/>
          <p:cNvSpPr>
            <a:spLocks noGrp="1"/>
          </p:cNvSpPr>
          <p:nvPr>
            <p:ph type="body" sz="quarter" idx="14" hasCustomPrompt="1"/>
          </p:nvPr>
        </p:nvSpPr>
        <p:spPr>
          <a:xfrm>
            <a:off x="922344" y="5072073"/>
            <a:ext cx="2857494" cy="2143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buFontTx/>
              <a:buNone/>
              <a:defRPr sz="13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Titel</a:t>
            </a:r>
            <a:endParaRPr lang="de-CH" dirty="0"/>
          </a:p>
        </p:txBody>
      </p:sp>
      <p:sp>
        <p:nvSpPr>
          <p:cNvPr id="47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4248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8" name="Textplatzhalter 38"/>
          <p:cNvSpPr>
            <a:spLocks noGrp="1"/>
          </p:cNvSpPr>
          <p:nvPr>
            <p:ph type="body" sz="quarter" idx="18" hasCustomPrompt="1"/>
          </p:nvPr>
        </p:nvSpPr>
        <p:spPr>
          <a:xfrm>
            <a:off x="4786314" y="1628775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49" name="Textplatzhalt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7429325" y="1628775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31"/>
          <p:cNvSpPr>
            <a:spLocks noGrp="1"/>
          </p:cNvSpPr>
          <p:nvPr>
            <p:ph type="body" sz="quarter" idx="20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500693" y="1628775"/>
            <a:ext cx="3221031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cxnSp>
        <p:nvCxnSpPr>
          <p:cNvPr id="30" name="Gerade Verbindung 29"/>
          <p:cNvCxnSpPr/>
          <p:nvPr userDrawn="1"/>
        </p:nvCxnSpPr>
        <p:spPr>
          <a:xfrm>
            <a:off x="539838" y="4746922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539750" y="53914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platzhalter 56"/>
          <p:cNvSpPr>
            <a:spLocks noGrp="1"/>
          </p:cNvSpPr>
          <p:nvPr>
            <p:ph type="body" sz="quarter" idx="23"/>
          </p:nvPr>
        </p:nvSpPr>
        <p:spPr>
          <a:xfrm>
            <a:off x="539750" y="1928802"/>
            <a:ext cx="3240088" cy="71436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64" name="Textplatzhalter 56"/>
          <p:cNvSpPr>
            <a:spLocks noGrp="1"/>
          </p:cNvSpPr>
          <p:nvPr>
            <p:ph type="body" sz="quarter" idx="24"/>
          </p:nvPr>
        </p:nvSpPr>
        <p:spPr>
          <a:xfrm>
            <a:off x="539750" y="3071810"/>
            <a:ext cx="3240088" cy="2857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5" name="Textplatzhalter 56"/>
          <p:cNvSpPr>
            <a:spLocks noGrp="1"/>
          </p:cNvSpPr>
          <p:nvPr>
            <p:ph type="body" sz="quarter" idx="25"/>
          </p:nvPr>
        </p:nvSpPr>
        <p:spPr>
          <a:xfrm>
            <a:off x="539750" y="3714752"/>
            <a:ext cx="3240088" cy="285750"/>
          </a:xfrm>
          <a:prstGeom prst="rect">
            <a:avLst/>
          </a:prstGeom>
        </p:spPr>
        <p:txBody>
          <a:bodyPr lIns="0" tIns="3600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6" name="Textplatzhalter 56"/>
          <p:cNvSpPr>
            <a:spLocks noGrp="1"/>
          </p:cNvSpPr>
          <p:nvPr>
            <p:ph type="body" sz="quarter" idx="26"/>
          </p:nvPr>
        </p:nvSpPr>
        <p:spPr>
          <a:xfrm>
            <a:off x="535027" y="4421976"/>
            <a:ext cx="3240088" cy="798508"/>
          </a:xfrm>
          <a:prstGeom prst="rect">
            <a:avLst/>
          </a:prstGeom>
        </p:spPr>
        <p:txBody>
          <a:bodyPr lIns="0" tIns="36000" rIns="0" bIns="0"/>
          <a:lstStyle>
            <a:lvl1pPr marL="0" indent="0">
              <a:buSzPct val="75000"/>
              <a:buFontTx/>
              <a:buNone/>
              <a:defRPr sz="1300" b="1" baseline="0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defRPr sz="1050">
                <a:solidFill>
                  <a:srgbClr val="C00000"/>
                </a:solidFill>
              </a:defRPr>
            </a:lvl2pPr>
            <a:lvl3pPr marL="0" indent="0">
              <a:defRPr sz="1050">
                <a:solidFill>
                  <a:srgbClr val="C00000"/>
                </a:solidFill>
              </a:defRPr>
            </a:lvl3pPr>
            <a:lvl4pPr>
              <a:defRPr sz="1050">
                <a:solidFill>
                  <a:srgbClr val="C00000"/>
                </a:solidFill>
              </a:defRPr>
            </a:lvl4pPr>
            <a:lvl5pPr>
              <a:defRPr sz="1050">
                <a:solidFill>
                  <a:srgbClr val="C00000"/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7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500694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0" name="Textplatzhalter 38"/>
          <p:cNvSpPr>
            <a:spLocks noGrp="1"/>
          </p:cNvSpPr>
          <p:nvPr>
            <p:ph type="body" sz="quarter" idx="29" hasCustomPrompt="1"/>
          </p:nvPr>
        </p:nvSpPr>
        <p:spPr>
          <a:xfrm>
            <a:off x="7286644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1" name="Textplatzhalter 38"/>
          <p:cNvSpPr>
            <a:spLocks noGrp="1"/>
          </p:cNvSpPr>
          <p:nvPr>
            <p:ph type="body" sz="quarter" idx="30" hasCustomPrompt="1"/>
          </p:nvPr>
        </p:nvSpPr>
        <p:spPr>
          <a:xfrm>
            <a:off x="8253725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6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27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1628775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29" name="Textplatzhalter 27"/>
          <p:cNvSpPr>
            <a:spLocks noGrp="1"/>
          </p:cNvSpPr>
          <p:nvPr>
            <p:ph type="body" sz="quarter" idx="31" hasCustomPrompt="1"/>
          </p:nvPr>
        </p:nvSpPr>
        <p:spPr>
          <a:xfrm>
            <a:off x="535009" y="2781300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32" name="Textplatzhalter 27"/>
          <p:cNvSpPr>
            <a:spLocks noGrp="1"/>
          </p:cNvSpPr>
          <p:nvPr>
            <p:ph type="body" sz="quarter" idx="32" hasCustomPrompt="1"/>
          </p:nvPr>
        </p:nvSpPr>
        <p:spPr>
          <a:xfrm>
            <a:off x="539750" y="3429000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33" name="Textplatzhalter 27"/>
          <p:cNvSpPr>
            <a:spLocks noGrp="1"/>
          </p:cNvSpPr>
          <p:nvPr>
            <p:ph type="body" sz="quarter" idx="33" hasCustomPrompt="1"/>
          </p:nvPr>
        </p:nvSpPr>
        <p:spPr>
          <a:xfrm>
            <a:off x="539750" y="4143380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500693" y="1628775"/>
            <a:ext cx="3221031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cxnSp>
        <p:nvCxnSpPr>
          <p:cNvPr id="30" name="Gerade Verbindung 29"/>
          <p:cNvCxnSpPr/>
          <p:nvPr userDrawn="1"/>
        </p:nvCxnSpPr>
        <p:spPr>
          <a:xfrm>
            <a:off x="539838" y="4746922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539750" y="53914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500694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0" name="Textplatzhalter 38"/>
          <p:cNvSpPr>
            <a:spLocks noGrp="1"/>
          </p:cNvSpPr>
          <p:nvPr>
            <p:ph type="body" sz="quarter" idx="29" hasCustomPrompt="1"/>
          </p:nvPr>
        </p:nvSpPr>
        <p:spPr>
          <a:xfrm>
            <a:off x="7286644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81" name="Textplatzhalter 38"/>
          <p:cNvSpPr>
            <a:spLocks noGrp="1"/>
          </p:cNvSpPr>
          <p:nvPr>
            <p:ph type="body" sz="quarter" idx="30" hasCustomPrompt="1"/>
          </p:nvPr>
        </p:nvSpPr>
        <p:spPr>
          <a:xfrm>
            <a:off x="8253725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6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27" name="Inhaltsplatzhalter 26"/>
          <p:cNvSpPr>
            <a:spLocks noGrp="1"/>
          </p:cNvSpPr>
          <p:nvPr>
            <p:ph sz="quarter" idx="31"/>
          </p:nvPr>
        </p:nvSpPr>
        <p:spPr>
          <a:xfrm>
            <a:off x="539750" y="1495426"/>
            <a:ext cx="3240088" cy="40211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50000"/>
              </a:lnSpc>
              <a:buFontTx/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2pPr>
            <a:lvl3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3pPr>
            <a:lvl4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4pPr>
            <a:lvl5pPr>
              <a:buFontTx/>
              <a:buNone/>
              <a:defRPr sz="1600" b="1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links mit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500693" y="1628775"/>
            <a:ext cx="3221031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539750" y="53914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1628775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2143125"/>
            <a:ext cx="3240088" cy="3373438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76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500694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77" name="Textplatzhalter 38"/>
          <p:cNvSpPr>
            <a:spLocks noGrp="1"/>
          </p:cNvSpPr>
          <p:nvPr>
            <p:ph type="body" sz="quarter" idx="25" hasCustomPrompt="1"/>
          </p:nvPr>
        </p:nvSpPr>
        <p:spPr>
          <a:xfrm>
            <a:off x="7286644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78" name="Textplatzhalter 38"/>
          <p:cNvSpPr>
            <a:spLocks noGrp="1"/>
          </p:cNvSpPr>
          <p:nvPr>
            <p:ph type="body" sz="quarter" idx="26" hasCustomPrompt="1"/>
          </p:nvPr>
        </p:nvSpPr>
        <p:spPr>
          <a:xfrm>
            <a:off x="8253725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8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rechts mit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39751" y="1628775"/>
            <a:ext cx="3240088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4571999" y="1628775"/>
            <a:ext cx="414972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4571999" y="2143125"/>
            <a:ext cx="4149725" cy="3373438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endParaRPr lang="de-DE" dirty="0" smtClean="0"/>
          </a:p>
        </p:txBody>
      </p:sp>
      <p:sp>
        <p:nvSpPr>
          <p:cNvPr id="2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1628775"/>
            <a:ext cx="1800000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30" name="Textplatzhalter 38"/>
          <p:cNvSpPr>
            <a:spLocks noGrp="1"/>
          </p:cNvSpPr>
          <p:nvPr>
            <p:ph type="body" sz="quarter" idx="25" hasCustomPrompt="1"/>
          </p:nvPr>
        </p:nvSpPr>
        <p:spPr>
          <a:xfrm>
            <a:off x="2325700" y="1628775"/>
            <a:ext cx="9720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32" name="Textplatzhalter 38"/>
          <p:cNvSpPr>
            <a:spLocks noGrp="1"/>
          </p:cNvSpPr>
          <p:nvPr>
            <p:ph type="body" sz="quarter" idx="26" hasCustomPrompt="1"/>
          </p:nvPr>
        </p:nvSpPr>
        <p:spPr>
          <a:xfrm>
            <a:off x="3292781" y="1628775"/>
            <a:ext cx="4680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4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eld oben mit Aufzählung,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539751" y="3714752"/>
            <a:ext cx="8181974" cy="1787536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2143125"/>
            <a:ext cx="8181974" cy="1428751"/>
          </a:xfrm>
          <a:prstGeom prst="rect">
            <a:avLst/>
          </a:prstGeom>
        </p:spPr>
        <p:txBody>
          <a:bodyPr lIns="0" tIns="0" rIns="0" bIns="0" numCol="2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 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13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9" name="Textplatzhalter 38"/>
          <p:cNvSpPr>
            <a:spLocks noGrp="1"/>
          </p:cNvSpPr>
          <p:nvPr>
            <p:ph type="body" sz="quarter" idx="15" hasCustomPrompt="1"/>
          </p:nvPr>
        </p:nvSpPr>
        <p:spPr>
          <a:xfrm>
            <a:off x="539750" y="3714752"/>
            <a:ext cx="4246564" cy="324000"/>
          </a:xfrm>
          <a:prstGeom prst="rect">
            <a:avLst/>
          </a:prstGeom>
          <a:solidFill>
            <a:srgbClr val="0073AF">
              <a:alpha val="50196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4" name="Textplatzhalter 38"/>
          <p:cNvSpPr>
            <a:spLocks noGrp="1"/>
          </p:cNvSpPr>
          <p:nvPr>
            <p:ph type="body" sz="quarter" idx="16" hasCustomPrompt="1"/>
          </p:nvPr>
        </p:nvSpPr>
        <p:spPr>
          <a:xfrm>
            <a:off x="4786314" y="3714752"/>
            <a:ext cx="2642400" cy="324000"/>
          </a:xfrm>
          <a:prstGeom prst="rect">
            <a:avLst/>
          </a:prstGeom>
          <a:solidFill>
            <a:srgbClr val="FFD500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25" name="Textplatzhalter 38"/>
          <p:cNvSpPr>
            <a:spLocks noGrp="1"/>
          </p:cNvSpPr>
          <p:nvPr>
            <p:ph type="body" sz="quarter" idx="17" hasCustomPrompt="1"/>
          </p:nvPr>
        </p:nvSpPr>
        <p:spPr>
          <a:xfrm>
            <a:off x="7429325" y="3714752"/>
            <a:ext cx="1292400" cy="324000"/>
          </a:xfrm>
          <a:prstGeom prst="rect">
            <a:avLst/>
          </a:prstGeom>
          <a:solidFill>
            <a:srgbClr val="A7A8AA">
              <a:alpha val="50000"/>
            </a:srgbClr>
          </a:solidFill>
        </p:spPr>
        <p:txBody>
          <a:bodyPr/>
          <a:lstStyle>
            <a:lvl1pPr>
              <a:buNone/>
              <a:defRPr>
                <a:solidFill>
                  <a:srgbClr val="0073AF"/>
                </a:solidFill>
              </a:defRPr>
            </a:lvl1pPr>
          </a:lstStyle>
          <a:p>
            <a:pPr lvl="0"/>
            <a:r>
              <a:rPr lang="de-CH" dirty="0" smtClean="0"/>
              <a:t> </a:t>
            </a:r>
            <a:endParaRPr lang="de-CH" dirty="0"/>
          </a:p>
        </p:txBody>
      </p:sp>
      <p:sp>
        <p:nvSpPr>
          <p:cNvPr id="15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k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481725" y="1628775"/>
            <a:ext cx="3240000" cy="3873513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Diagramm</a:t>
            </a:r>
            <a:endParaRPr lang="de-CH" dirty="0"/>
          </a:p>
        </p:txBody>
      </p:sp>
      <p:cxnSp>
        <p:nvCxnSpPr>
          <p:cNvPr id="31" name="Gerade Verbindung 30"/>
          <p:cNvCxnSpPr/>
          <p:nvPr userDrawn="1"/>
        </p:nvCxnSpPr>
        <p:spPr>
          <a:xfrm>
            <a:off x="539750" y="50447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 userDrawn="1"/>
        </p:nvCxnSpPr>
        <p:spPr>
          <a:xfrm>
            <a:off x="539750" y="5391450"/>
            <a:ext cx="324000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platzhalter 27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1628775"/>
            <a:ext cx="3240088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2143125"/>
            <a:ext cx="3240088" cy="3373438"/>
          </a:xfrm>
          <a:prstGeom prst="rect">
            <a:avLst/>
          </a:prstGeom>
        </p:spPr>
        <p:txBody>
          <a:bodyPr lIns="0" tIns="0" rIns="0" bIns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13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erade Verbindung 11"/>
          <p:cNvCxnSpPr/>
          <p:nvPr userDrawn="1"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ildplatzhalter 20"/>
          <p:cNvSpPr>
            <a:spLocks noGrp="1"/>
          </p:cNvSpPr>
          <p:nvPr>
            <p:ph type="pic" sz="quarter" idx="11" hasCustomPrompt="1"/>
          </p:nvPr>
        </p:nvSpPr>
        <p:spPr>
          <a:xfrm>
            <a:off x="539751" y="3214686"/>
            <a:ext cx="5389571" cy="2287602"/>
          </a:xfrm>
          <a:prstGeom prst="rect">
            <a:avLst/>
          </a:prstGeom>
          <a:noFill/>
        </p:spPr>
        <p:txBody>
          <a:bodyPr/>
          <a:lstStyle>
            <a:lvl1pPr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 dirty="0" smtClean="0"/>
              <a:t>Diagramm</a:t>
            </a:r>
            <a:endParaRPr lang="de-CH" dirty="0"/>
          </a:p>
        </p:txBody>
      </p:sp>
      <p:sp>
        <p:nvSpPr>
          <p:cNvPr id="65" name="Textplatzhalter 64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2143125"/>
            <a:ext cx="8181974" cy="785809"/>
          </a:xfrm>
          <a:prstGeom prst="rect">
            <a:avLst/>
          </a:prstGeom>
        </p:spPr>
        <p:txBody>
          <a:bodyPr lIns="0" tIns="0" rIns="0" bIns="0" numCol="4" spcCol="0"/>
          <a:lstStyle>
            <a:lvl1pPr marL="0" indent="180975">
              <a:lnSpc>
                <a:spcPct val="150000"/>
              </a:lnSpc>
              <a:buSzPct val="75000"/>
              <a:buFont typeface="Wingdings" pitchFamily="2" charset="2"/>
              <a:buChar char=""/>
              <a:defRPr sz="1300" b="1">
                <a:solidFill>
                  <a:srgbClr val="A7A8AA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2pPr>
            <a:lvl3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3pPr>
            <a:lvl4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4pPr>
            <a:lvl5pPr marL="0" indent="0">
              <a:buSzPct val="70000"/>
              <a:buFont typeface="Arial" pitchFamily="34" charset="0"/>
              <a:buChar char="→"/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  <a:p>
            <a:pPr lvl="0"/>
            <a:r>
              <a:rPr lang="de-DE" dirty="0" smtClean="0"/>
              <a:t>Stichwort</a:t>
            </a:r>
          </a:p>
        </p:txBody>
      </p:sp>
      <p:sp>
        <p:nvSpPr>
          <p:cNvPr id="13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539750" y="1628775"/>
            <a:ext cx="8181975" cy="30002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600" b="1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de-CH" dirty="0" smtClean="0"/>
              <a:t>Überschrift</a:t>
            </a:r>
            <a:endParaRPr lang="de-CH" dirty="0"/>
          </a:p>
        </p:txBody>
      </p:sp>
      <p:sp>
        <p:nvSpPr>
          <p:cNvPr id="10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0" y="549275"/>
            <a:ext cx="4143375" cy="403225"/>
          </a:xfrm>
          <a:prstGeom prst="rect">
            <a:avLst/>
          </a:prstGeom>
        </p:spPr>
        <p:txBody>
          <a:bodyPr lIns="0" tIns="0" rIns="0" bIns="0"/>
          <a:lstStyle>
            <a:lvl1pPr algn="r">
              <a:spcBef>
                <a:spcPts val="0"/>
              </a:spcBef>
              <a:buNone/>
              <a:defRPr sz="900" baseline="0">
                <a:ln>
                  <a:noFill/>
                </a:ln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900"/>
            </a:lvl2pPr>
            <a:lvl3pPr marL="0" indent="0">
              <a:buFontTx/>
              <a:buNone/>
              <a:defRPr sz="9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Logo GR.eps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539750" y="549278"/>
            <a:ext cx="1317606" cy="437260"/>
          </a:xfrm>
          <a:prstGeom prst="rect">
            <a:avLst/>
          </a:prstGeom>
        </p:spPr>
      </p:pic>
      <p:pic>
        <p:nvPicPr>
          <p:cNvPr id="10" name="Grafik 9" descr="graubünden_cmyk.eps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7891457" y="6357382"/>
            <a:ext cx="828000" cy="176031"/>
          </a:xfrm>
          <a:prstGeom prst="rect">
            <a:avLst/>
          </a:prstGeom>
        </p:spPr>
      </p:pic>
      <p:cxnSp>
        <p:nvCxnSpPr>
          <p:cNvPr id="11" name="Gerade Verbindung 10"/>
          <p:cNvCxnSpPr/>
          <p:nvPr/>
        </p:nvCxnSpPr>
        <p:spPr>
          <a:xfrm>
            <a:off x="539750" y="1071546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539750" y="630713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542784" y="6610617"/>
            <a:ext cx="8181975" cy="1588"/>
          </a:xfrm>
          <a:prstGeom prst="line">
            <a:avLst/>
          </a:prstGeom>
          <a:ln w="19050" cap="rnd">
            <a:solidFill>
              <a:srgbClr val="A7A8AA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535033" y="6375379"/>
            <a:ext cx="32400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de-CH" sz="900" dirty="0"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2" r:id="rId4"/>
    <p:sldLayoutId id="2147483653" r:id="rId5"/>
    <p:sldLayoutId id="2147483654" r:id="rId6"/>
    <p:sldLayoutId id="2147483655" r:id="rId7"/>
    <p:sldLayoutId id="2147483659" r:id="rId8"/>
    <p:sldLayoutId id="2147483660" r:id="rId9"/>
    <p:sldLayoutId id="2147483663" r:id="rId10"/>
    <p:sldLayoutId id="2147483664" r:id="rId11"/>
    <p:sldLayoutId id="2147483667" r:id="rId12"/>
    <p:sldLayoutId id="2147483668" r:id="rId13"/>
    <p:sldLayoutId id="2147483666" r:id="rId14"/>
    <p:sldLayoutId id="2147483669" r:id="rId15"/>
    <p:sldLayoutId id="2147483670" r:id="rId16"/>
    <p:sldLayoutId id="2147483661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-Dokument1.doc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-Arbeitsblatt1.xls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539750" y="1628775"/>
            <a:ext cx="4968354" cy="2016249"/>
          </a:xfrm>
        </p:spPr>
        <p:txBody>
          <a:bodyPr/>
          <a:lstStyle/>
          <a:p>
            <a:r>
              <a:rPr lang="de-CH" sz="2400" dirty="0" smtClean="0"/>
              <a:t>Botschaft</a:t>
            </a:r>
            <a:br>
              <a:rPr lang="de-CH" sz="2400" dirty="0" smtClean="0"/>
            </a:br>
            <a:r>
              <a:rPr lang="de-CH" sz="2400" dirty="0" smtClean="0"/>
              <a:t>Regierungsprogramm und Finanzplan 2013-2016</a:t>
            </a:r>
          </a:p>
          <a:p>
            <a:endParaRPr lang="de-CH" sz="2400" dirty="0" smtClean="0"/>
          </a:p>
          <a:p>
            <a:r>
              <a:rPr lang="de-CH" sz="1800" dirty="0" smtClean="0"/>
              <a:t>Medienorientierung vom 12. Dezember 2011</a:t>
            </a:r>
            <a:endParaRPr lang="de-CH" sz="1800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33"/>
          </p:nvPr>
        </p:nvSpPr>
        <p:spPr>
          <a:xfrm>
            <a:off x="539750" y="4791452"/>
            <a:ext cx="5472410" cy="1229836"/>
          </a:xfrm>
        </p:spPr>
        <p:txBody>
          <a:bodyPr/>
          <a:lstStyle/>
          <a:p>
            <a:r>
              <a:rPr lang="de-CH" sz="1400" dirty="0" smtClean="0"/>
              <a:t>Regierungsrätin Barbara Janom Steiner</a:t>
            </a:r>
            <a:r>
              <a:rPr lang="de-CH" sz="1400" b="0" dirty="0" smtClean="0"/>
              <a:t/>
            </a:r>
            <a:br>
              <a:rPr lang="de-CH" sz="1400" b="0" dirty="0" smtClean="0"/>
            </a:br>
            <a:r>
              <a:rPr lang="de-CH" sz="1400" b="0" dirty="0" smtClean="0"/>
              <a:t>Vorsteherin Departement für Justiz, Sicherheit und Gesundheit</a:t>
            </a:r>
          </a:p>
          <a:p>
            <a:endParaRPr lang="de-CH" sz="800" b="0" dirty="0" smtClean="0"/>
          </a:p>
          <a:p>
            <a:r>
              <a:rPr lang="de-CH" sz="1400" dirty="0" smtClean="0"/>
              <a:t>Claudio Riesen</a:t>
            </a:r>
            <a:r>
              <a:rPr lang="de-CH" sz="1400" b="0" dirty="0" smtClean="0"/>
              <a:t/>
            </a:r>
            <a:br>
              <a:rPr lang="de-CH" sz="1400" b="0" dirty="0" smtClean="0"/>
            </a:br>
            <a:r>
              <a:rPr lang="de-CH" sz="1400" b="0" dirty="0" smtClean="0"/>
              <a:t>Kanzleidirektor</a:t>
            </a:r>
          </a:p>
          <a:p>
            <a:endParaRPr lang="de-CH" dirty="0" smtClean="0"/>
          </a:p>
          <a:p>
            <a:endParaRPr lang="de-CH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812360" y="4869160"/>
          <a:ext cx="868117" cy="980217"/>
        </p:xfrm>
        <a:graphic>
          <a:graphicData uri="http://schemas.openxmlformats.org/presentationml/2006/ole">
            <p:oleObj spid="_x0000_s1026" name="Document" r:id="rId3" imgW="1600030" imgH="1951847" progId="Word.Document.8">
              <p:embed/>
            </p:oleObj>
          </a:graphicData>
        </a:graphic>
      </p:graphicFrame>
      <p:sp>
        <p:nvSpPr>
          <p:cNvPr id="17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de-CH" dirty="0" smtClean="0"/>
              <a:t>Strategische Absichten und ausgewählte Programmpunkte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165064"/>
          </a:xfrm>
        </p:spPr>
        <p:txBody>
          <a:bodyPr/>
          <a:lstStyle/>
          <a:p>
            <a:pPr indent="0">
              <a:buNone/>
            </a:pPr>
            <a:r>
              <a:rPr lang="de-DE" sz="1600" dirty="0" smtClean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de-CH" sz="1600" dirty="0" smtClean="0">
                <a:solidFill>
                  <a:schemeClr val="accent6">
                    <a:lumMod val="75000"/>
                  </a:schemeClr>
                </a:solidFill>
              </a:rPr>
              <a:t>Für eine gute Bildung und starke Identität sorgen"</a:t>
            </a:r>
          </a:p>
          <a:p>
            <a:pPr indent="0">
              <a:buNone/>
            </a:pPr>
            <a:endParaRPr lang="de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CH" dirty="0" smtClean="0">
                <a:solidFill>
                  <a:schemeClr val="tx1"/>
                </a:solidFill>
              </a:rPr>
              <a:t>Ausbildung und Forschung </a:t>
            </a:r>
            <a:r>
              <a:rPr lang="de-CH" b="0" dirty="0" smtClean="0">
                <a:solidFill>
                  <a:schemeClr val="tx1"/>
                </a:solidFill>
              </a:rPr>
              <a:t>- Jugendliche der Sekundarstufe II im Rahmen der bisherigen Anteile auf die duale Bildung und die </a:t>
            </a:r>
            <a:r>
              <a:rPr lang="de-CH" dirty="0" smtClean="0">
                <a:solidFill>
                  <a:schemeClr val="tx1"/>
                </a:solidFill>
              </a:rPr>
              <a:t>Mittelschulen</a:t>
            </a:r>
            <a:r>
              <a:rPr lang="de-CH" b="0" dirty="0" smtClean="0">
                <a:solidFill>
                  <a:schemeClr val="tx1"/>
                </a:solidFill>
              </a:rPr>
              <a:t> verteilen; </a:t>
            </a:r>
            <a:r>
              <a:rPr lang="de-CH" dirty="0" smtClean="0">
                <a:solidFill>
                  <a:schemeClr val="tx1"/>
                </a:solidFill>
              </a:rPr>
              <a:t>Fachkräftebedarf</a:t>
            </a:r>
            <a:r>
              <a:rPr lang="de-CH" b="0" dirty="0" smtClean="0">
                <a:solidFill>
                  <a:schemeClr val="tx1"/>
                </a:solidFill>
              </a:rPr>
              <a:t> der Unternehmungen mit gut ausgebildeten Berufsleuten decken und die Weiterbildung sicher stellen; </a:t>
            </a:r>
            <a:r>
              <a:rPr lang="de-CH" dirty="0" smtClean="0">
                <a:solidFill>
                  <a:schemeClr val="tx1"/>
                </a:solidFill>
              </a:rPr>
              <a:t>Höhere Berufsbildung</a:t>
            </a:r>
            <a:r>
              <a:rPr lang="de-CH" b="0" dirty="0" smtClean="0">
                <a:solidFill>
                  <a:schemeClr val="tx1"/>
                </a:solidFill>
              </a:rPr>
              <a:t>, </a:t>
            </a:r>
            <a:r>
              <a:rPr lang="de-CH" dirty="0" smtClean="0">
                <a:solidFill>
                  <a:schemeClr val="tx1"/>
                </a:solidFill>
              </a:rPr>
              <a:t>Hochschulen und Forschungseinrichtungen </a:t>
            </a:r>
            <a:r>
              <a:rPr lang="de-CH" b="0" dirty="0" smtClean="0">
                <a:solidFill>
                  <a:schemeClr val="tx1"/>
                </a:solidFill>
              </a:rPr>
              <a:t>für ausserkantonale Interessentinnen und Interessenten attraktiv, Wissen durch </a:t>
            </a:r>
            <a:r>
              <a:rPr lang="de-CH" dirty="0" smtClean="0">
                <a:solidFill>
                  <a:schemeClr val="tx1"/>
                </a:solidFill>
              </a:rPr>
              <a:t>Technologie- und Wissenstransfer </a:t>
            </a:r>
            <a:r>
              <a:rPr lang="de-CH" b="0" dirty="0" smtClean="0">
                <a:solidFill>
                  <a:schemeClr val="tx1"/>
                </a:solidFill>
              </a:rPr>
              <a:t>nutzbar machen.</a:t>
            </a:r>
          </a:p>
          <a:p>
            <a:endParaRPr lang="de-CH" sz="600" b="0" dirty="0" smtClean="0">
              <a:solidFill>
                <a:schemeClr val="tx1"/>
              </a:solidFill>
            </a:endParaRPr>
          </a:p>
          <a:p>
            <a:pPr indent="0">
              <a:buNone/>
            </a:pPr>
            <a:r>
              <a:rPr lang="de-CH" sz="1600" dirty="0" smtClean="0">
                <a:solidFill>
                  <a:schemeClr val="accent6">
                    <a:lumMod val="75000"/>
                  </a:schemeClr>
                </a:solidFill>
              </a:rPr>
              <a:t>"Eine intakte Umwelt als Kapital für die Zukunft einsetzen"</a:t>
            </a:r>
          </a:p>
          <a:p>
            <a:pPr indent="0">
              <a:buNone/>
            </a:pPr>
            <a:endParaRPr lang="de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CH" dirty="0" smtClean="0">
                <a:solidFill>
                  <a:schemeClr val="tx1"/>
                </a:solidFill>
              </a:rPr>
              <a:t>Trink- und Brauchwasser </a:t>
            </a:r>
            <a:r>
              <a:rPr lang="de-CH" b="0" dirty="0" smtClean="0">
                <a:solidFill>
                  <a:schemeClr val="tx1"/>
                </a:solidFill>
              </a:rPr>
              <a:t>- Zur Deckung des Bedarfs an qualitativ einwandfreiem Trinkwasser aus lokal vorhandenen Ressourcen den Gemeinden die erforderlichen Grundlagen zur Verfügung stellen; Massnahmen zur Sicherstellung der Wassernutzung bei Trockenheit und in Notlagen vorbereiten.</a:t>
            </a:r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de-CH" dirty="0" smtClean="0"/>
              <a:t>Strategische Absichten und ausgewählte Programmpunkte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453096"/>
          </a:xfrm>
        </p:spPr>
        <p:txBody>
          <a:bodyPr/>
          <a:lstStyle/>
          <a:p>
            <a:pPr indent="0">
              <a:buNone/>
            </a:pPr>
            <a:r>
              <a:rPr lang="de-DE" sz="1600" dirty="0" smtClean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de-CH" sz="1600" dirty="0" smtClean="0">
                <a:solidFill>
                  <a:schemeClr val="accent6">
                    <a:lumMod val="75000"/>
                  </a:schemeClr>
                </a:solidFill>
              </a:rPr>
              <a:t>Integration und Sicherheit fördern"</a:t>
            </a:r>
          </a:p>
          <a:p>
            <a:pPr indent="0">
              <a:buNone/>
            </a:pPr>
            <a:endParaRPr lang="de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CH" dirty="0" smtClean="0">
                <a:solidFill>
                  <a:schemeClr val="tx1"/>
                </a:solidFill>
              </a:rPr>
              <a:t>Strafvollzug</a:t>
            </a:r>
            <a:r>
              <a:rPr lang="de-CH" b="0" dirty="0" smtClean="0">
                <a:solidFill>
                  <a:schemeClr val="tx1"/>
                </a:solidFill>
              </a:rPr>
              <a:t> - </a:t>
            </a:r>
            <a:r>
              <a:rPr lang="de-CH" dirty="0" smtClean="0">
                <a:solidFill>
                  <a:schemeClr val="tx1"/>
                </a:solidFill>
              </a:rPr>
              <a:t>Graubünden als führenden Strafvollzugskanton in der Ostschweiz positionieren</a:t>
            </a:r>
            <a:r>
              <a:rPr lang="de-CH" b="0" dirty="0" smtClean="0">
                <a:solidFill>
                  <a:schemeClr val="tx1"/>
                </a:solidFill>
              </a:rPr>
              <a:t>; Durchführung des Strafvollzugs weiterhin und des Massnahmenvollzugs neu in Graubünden im Rahmen des Ostschweizer Strafvollzugskonkordates; Arbeitsplätze in Graubünden erhalten und ausbauen.</a:t>
            </a:r>
          </a:p>
          <a:p>
            <a:endParaRPr lang="de-CH" sz="600" b="0" dirty="0" smtClean="0">
              <a:solidFill>
                <a:schemeClr val="tx1"/>
              </a:solidFill>
            </a:endParaRPr>
          </a:p>
          <a:p>
            <a:pPr indent="0">
              <a:buNone/>
            </a:pPr>
            <a:r>
              <a:rPr lang="de-DE" sz="1600" dirty="0" smtClean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de-CH" sz="1600" dirty="0" smtClean="0">
                <a:solidFill>
                  <a:schemeClr val="accent6">
                    <a:lumMod val="75000"/>
                  </a:schemeClr>
                </a:solidFill>
              </a:rPr>
              <a:t>Hohe Lebensqualität und soziale Absicherung gewährleisten"</a:t>
            </a:r>
          </a:p>
          <a:p>
            <a:pPr indent="0">
              <a:buNone/>
            </a:pPr>
            <a:endParaRPr lang="de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CH" dirty="0" smtClean="0">
                <a:solidFill>
                  <a:schemeClr val="tx1"/>
                </a:solidFill>
              </a:rPr>
              <a:t>Medizinische Versorgung und Vorsorge </a:t>
            </a:r>
            <a:r>
              <a:rPr lang="de-CH" b="0" dirty="0" smtClean="0">
                <a:solidFill>
                  <a:schemeClr val="tx1"/>
                </a:solidFill>
              </a:rPr>
              <a:t>- Sicherstellung einer </a:t>
            </a:r>
            <a:r>
              <a:rPr lang="de-CH" dirty="0" smtClean="0">
                <a:solidFill>
                  <a:schemeClr val="tx1"/>
                </a:solidFill>
              </a:rPr>
              <a:t>guten und wirtschaftlich tragbare integrierten Gesundheitsversorgung und -vorsorge der Bevölkerung</a:t>
            </a:r>
            <a:r>
              <a:rPr lang="de-CH" b="0" dirty="0" smtClean="0">
                <a:solidFill>
                  <a:schemeClr val="tx1"/>
                </a:solidFill>
              </a:rPr>
              <a:t>; Stabilisierung des Kostenwachstums; Bevorzugung von Pflegeheimplätzen durch wohnformunabhängige Beiträge ersetzen.</a:t>
            </a:r>
          </a:p>
          <a:p>
            <a:r>
              <a:rPr lang="de-CH" b="0" dirty="0" smtClean="0">
                <a:solidFill>
                  <a:schemeClr val="tx1"/>
                </a:solidFill>
              </a:rPr>
              <a:t> </a:t>
            </a:r>
            <a:r>
              <a:rPr lang="de-CH" dirty="0" smtClean="0">
                <a:solidFill>
                  <a:schemeClr val="tx1"/>
                </a:solidFill>
              </a:rPr>
              <a:t>Sozialziele und Schwelleneffekte </a:t>
            </a:r>
            <a:r>
              <a:rPr lang="de-CH" b="0" dirty="0" smtClean="0">
                <a:solidFill>
                  <a:schemeClr val="tx1"/>
                </a:solidFill>
              </a:rPr>
              <a:t>- </a:t>
            </a:r>
            <a:r>
              <a:rPr lang="de-CH" dirty="0" smtClean="0">
                <a:solidFill>
                  <a:schemeClr val="tx1"/>
                </a:solidFill>
              </a:rPr>
              <a:t>Kohärente, einfache, nachvollziehbare und wirksame Abstimmung der verschiedenen sozialen Beitragssysteme</a:t>
            </a:r>
            <a:r>
              <a:rPr lang="de-CH" b="0" dirty="0" smtClean="0">
                <a:solidFill>
                  <a:schemeClr val="tx1"/>
                </a:solidFill>
              </a:rPr>
              <a:t>; effizienter Einsatz der zur Verfügung stehenden finanziellen Ressourcen, dadurch Hemmung des Kostenwachstums.</a:t>
            </a:r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629444"/>
            <a:ext cx="8181975" cy="300027"/>
          </a:xfrm>
        </p:spPr>
        <p:txBody>
          <a:bodyPr/>
          <a:lstStyle/>
          <a:p>
            <a:r>
              <a:rPr lang="de-CH" dirty="0" smtClean="0"/>
              <a:t>Ausgangslage und Planungsgrundlagen Finanzplan 2013-2016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2000909"/>
            <a:ext cx="8352731" cy="3516323"/>
          </a:xfrm>
        </p:spPr>
        <p:txBody>
          <a:bodyPr/>
          <a:lstStyle/>
          <a:p>
            <a:r>
              <a:rPr lang="de-CH" b="0" dirty="0" smtClean="0">
                <a:solidFill>
                  <a:schemeClr val="tx1"/>
                </a:solidFill>
              </a:rPr>
              <a:t>Der </a:t>
            </a:r>
            <a:r>
              <a:rPr lang="de-CH" dirty="0" smtClean="0">
                <a:solidFill>
                  <a:schemeClr val="tx1"/>
                </a:solidFill>
              </a:rPr>
              <a:t>Finanzhaushalt</a:t>
            </a:r>
            <a:r>
              <a:rPr lang="de-CH" b="0" dirty="0" smtClean="0">
                <a:solidFill>
                  <a:schemeClr val="tx1"/>
                </a:solidFill>
              </a:rPr>
              <a:t> des Kantons Graubünden ist aktuell in guter Verfassung, der Finanzrahmen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wird mit dem Budget 2012 aufgrund massiver </a:t>
            </a:r>
            <a:r>
              <a:rPr lang="de-CH" dirty="0" smtClean="0">
                <a:solidFill>
                  <a:schemeClr val="tx1"/>
                </a:solidFill>
              </a:rPr>
              <a:t>Mehrbelastungen</a:t>
            </a:r>
            <a:r>
              <a:rPr lang="de-CH" b="0" dirty="0" smtClean="0">
                <a:solidFill>
                  <a:schemeClr val="tx1"/>
                </a:solidFill>
              </a:rPr>
              <a:t> jedoch sehr eng.</a:t>
            </a:r>
          </a:p>
          <a:p>
            <a:r>
              <a:rPr lang="de-CH" b="0" dirty="0" smtClean="0">
                <a:solidFill>
                  <a:schemeClr val="tx1"/>
                </a:solidFill>
              </a:rPr>
              <a:t>Die Finanzplanung beruht auf </a:t>
            </a:r>
            <a:r>
              <a:rPr lang="de-CH" dirty="0" smtClean="0">
                <a:solidFill>
                  <a:schemeClr val="tx1"/>
                </a:solidFill>
              </a:rPr>
              <a:t>sehr optimistischen Annahmen</a:t>
            </a:r>
            <a:r>
              <a:rPr lang="de-CH" b="0" dirty="0" smtClean="0">
                <a:solidFill>
                  <a:schemeClr val="tx1"/>
                </a:solidFill>
              </a:rPr>
              <a:t>.</a:t>
            </a:r>
          </a:p>
          <a:p>
            <a:r>
              <a:rPr lang="de-CH" b="0" dirty="0" smtClean="0">
                <a:solidFill>
                  <a:schemeClr val="tx1"/>
                </a:solidFill>
              </a:rPr>
              <a:t>Die Finanzplanung ist dabei teilweise mit erheblichen </a:t>
            </a:r>
            <a:r>
              <a:rPr lang="de-CH" dirty="0" smtClean="0">
                <a:solidFill>
                  <a:schemeClr val="tx1"/>
                </a:solidFill>
              </a:rPr>
              <a:t>Unsicherheiten</a:t>
            </a:r>
            <a:r>
              <a:rPr lang="de-CH" b="0" dirty="0" smtClean="0">
                <a:solidFill>
                  <a:schemeClr val="tx1"/>
                </a:solidFill>
              </a:rPr>
              <a:t> verbunden (wirtschaftliche Entwicklung,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Gewinnausschüttung der Nationalbank, Ressourcenausgleich des Bundes).</a:t>
            </a:r>
          </a:p>
          <a:p>
            <a:r>
              <a:rPr lang="de-CH" b="0" dirty="0" smtClean="0">
                <a:solidFill>
                  <a:schemeClr val="tx1"/>
                </a:solidFill>
              </a:rPr>
              <a:t>Der </a:t>
            </a:r>
            <a:r>
              <a:rPr lang="de-CH" dirty="0" smtClean="0">
                <a:solidFill>
                  <a:schemeClr val="tx1"/>
                </a:solidFill>
              </a:rPr>
              <a:t>Einfluss des Bundes </a:t>
            </a:r>
            <a:r>
              <a:rPr lang="de-CH" b="0" dirty="0" smtClean="0">
                <a:solidFill>
                  <a:schemeClr val="tx1"/>
                </a:solidFill>
              </a:rPr>
              <a:t>nimmt zu (Kindes- und Erwachsenenschutz, Spitalfinanzierung).</a:t>
            </a:r>
          </a:p>
          <a:p>
            <a:r>
              <a:rPr lang="de-CH" dirty="0" smtClean="0">
                <a:solidFill>
                  <a:schemeClr val="tx1"/>
                </a:solidFill>
              </a:rPr>
              <a:t>Laufende Reformprojekte </a:t>
            </a:r>
            <a:r>
              <a:rPr lang="de-CH" b="0" dirty="0" smtClean="0">
                <a:solidFill>
                  <a:schemeClr val="tx1"/>
                </a:solidFill>
              </a:rPr>
              <a:t>belasten den Finanzhaushalt stark (Schulgesetz, Gemeinde- und Gebietsreform).</a:t>
            </a:r>
          </a:p>
          <a:p>
            <a:r>
              <a:rPr lang="de-CH" b="0" dirty="0" smtClean="0">
                <a:solidFill>
                  <a:schemeClr val="tx1"/>
                </a:solidFill>
              </a:rPr>
              <a:t>Die </a:t>
            </a:r>
            <a:r>
              <a:rPr lang="de-CH" dirty="0" smtClean="0">
                <a:solidFill>
                  <a:schemeClr val="tx1"/>
                </a:solidFill>
              </a:rPr>
              <a:t>Beiträge an Dritte </a:t>
            </a:r>
            <a:r>
              <a:rPr lang="de-CH" b="0" dirty="0" smtClean="0">
                <a:solidFill>
                  <a:schemeClr val="tx1"/>
                </a:solidFill>
              </a:rPr>
              <a:t>wachsen ungebremst.</a:t>
            </a:r>
          </a:p>
          <a:p>
            <a:endParaRPr lang="de-CH" b="0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CH" dirty="0" smtClean="0"/>
              <a:t>Finanzpolitische Richtwerte für die Planjahre 2013-2016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1. Maximales </a:t>
            </a:r>
            <a:r>
              <a:rPr lang="de-CH" b="0" dirty="0" err="1" smtClean="0">
                <a:solidFill>
                  <a:schemeClr val="tx1"/>
                </a:solidFill>
              </a:rPr>
              <a:t>budgetiertes</a:t>
            </a:r>
            <a:r>
              <a:rPr lang="de-CH" b="0" dirty="0" smtClean="0">
                <a:solidFill>
                  <a:schemeClr val="tx1"/>
                </a:solidFill>
              </a:rPr>
              <a:t> </a:t>
            </a:r>
            <a:r>
              <a:rPr lang="de-CH" dirty="0" smtClean="0">
                <a:solidFill>
                  <a:schemeClr val="tx1"/>
                </a:solidFill>
              </a:rPr>
              <a:t>Defizit</a:t>
            </a:r>
            <a:r>
              <a:rPr lang="de-CH" b="0" dirty="0" smtClean="0">
                <a:solidFill>
                  <a:schemeClr val="tx1"/>
                </a:solidFill>
              </a:rPr>
              <a:t> von 50 Mio. Franken.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2. Begrenzung der budgetierten </a:t>
            </a:r>
            <a:r>
              <a:rPr lang="de-CH" dirty="0" smtClean="0">
                <a:solidFill>
                  <a:schemeClr val="tx1"/>
                </a:solidFill>
              </a:rPr>
              <a:t>Nettoinvestitionen</a:t>
            </a:r>
            <a:r>
              <a:rPr lang="de-CH" b="0" dirty="0" smtClean="0">
                <a:solidFill>
                  <a:schemeClr val="tx1"/>
                </a:solidFill>
              </a:rPr>
              <a:t> auf 200 Mio. Franken.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3. </a:t>
            </a:r>
            <a:r>
              <a:rPr lang="de-CH" dirty="0" smtClean="0">
                <a:solidFill>
                  <a:schemeClr val="tx1"/>
                </a:solidFill>
              </a:rPr>
              <a:t>Stabile Staatsquote </a:t>
            </a:r>
            <a:r>
              <a:rPr lang="de-CH" b="0" dirty="0" smtClean="0">
                <a:solidFill>
                  <a:schemeClr val="tx1"/>
                </a:solidFill>
              </a:rPr>
              <a:t>– differenzierte Wachstumsraten pro Politikbereich.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4. </a:t>
            </a:r>
            <a:r>
              <a:rPr lang="de-CH" dirty="0" smtClean="0">
                <a:solidFill>
                  <a:schemeClr val="tx1"/>
                </a:solidFill>
              </a:rPr>
              <a:t>Stabile Steuerbelastung </a:t>
            </a:r>
            <a:r>
              <a:rPr lang="de-CH" b="0" dirty="0" smtClean="0">
                <a:solidFill>
                  <a:schemeClr val="tx1"/>
                </a:solidFill>
              </a:rPr>
              <a:t>– unterdurchschnittlich im interkantonalen Vergleich.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5. </a:t>
            </a:r>
            <a:r>
              <a:rPr lang="de-CH" b="0" dirty="0" err="1" smtClean="0">
                <a:solidFill>
                  <a:schemeClr val="tx1"/>
                </a:solidFill>
              </a:rPr>
              <a:t>Budgetiertes</a:t>
            </a:r>
            <a:r>
              <a:rPr lang="de-CH" b="0" dirty="0" smtClean="0">
                <a:solidFill>
                  <a:schemeClr val="tx1"/>
                </a:solidFill>
              </a:rPr>
              <a:t> </a:t>
            </a:r>
            <a:r>
              <a:rPr lang="de-CH" dirty="0" smtClean="0">
                <a:solidFill>
                  <a:schemeClr val="tx1"/>
                </a:solidFill>
              </a:rPr>
              <a:t>Defizit der Strassenrechnung </a:t>
            </a:r>
            <a:r>
              <a:rPr lang="de-CH" b="0" dirty="0" smtClean="0">
                <a:solidFill>
                  <a:schemeClr val="tx1"/>
                </a:solidFill>
              </a:rPr>
              <a:t>von 10 bzw. 20 Mio. Franken.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6. Begrenzung des Wachstums der budgetierten </a:t>
            </a:r>
            <a:r>
              <a:rPr lang="de-CH" dirty="0" smtClean="0">
                <a:solidFill>
                  <a:schemeClr val="tx1"/>
                </a:solidFill>
              </a:rPr>
              <a:t>Gesamtlohnsumme</a:t>
            </a:r>
            <a:r>
              <a:rPr lang="de-CH" b="0" dirty="0" smtClean="0">
                <a:solidFill>
                  <a:schemeClr val="tx1"/>
                </a:solidFill>
              </a:rPr>
              <a:t> auf 1,0 Prozent.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7. Vermeidung von </a:t>
            </a:r>
            <a:r>
              <a:rPr lang="de-CH" dirty="0" smtClean="0">
                <a:solidFill>
                  <a:schemeClr val="tx1"/>
                </a:solidFill>
              </a:rPr>
              <a:t>Lastenverschiebungen</a:t>
            </a:r>
            <a:r>
              <a:rPr lang="de-CH" b="0" dirty="0" smtClean="0">
                <a:solidFill>
                  <a:schemeClr val="tx1"/>
                </a:solidFill>
              </a:rPr>
              <a:t> zwischen Kanton und Gemeinden.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8. Ausschöpfung der </a:t>
            </a:r>
            <a:r>
              <a:rPr lang="de-CH" dirty="0" smtClean="0">
                <a:solidFill>
                  <a:schemeClr val="tx1"/>
                </a:solidFill>
              </a:rPr>
              <a:t>Nutzniesser- und Verursacherfinanzierung</a:t>
            </a:r>
            <a:r>
              <a:rPr lang="de-CH" b="0" dirty="0" smtClean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9. Realisierung neuer und erweiterter kostenwirksamer Aufgaben und Projekte erst bei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    </a:t>
            </a:r>
            <a:r>
              <a:rPr lang="de-CH" dirty="0" smtClean="0">
                <a:solidFill>
                  <a:schemeClr val="tx1"/>
                </a:solidFill>
              </a:rPr>
              <a:t>ausreichender Finanzierung</a:t>
            </a:r>
            <a:r>
              <a:rPr lang="de-CH" b="0" dirty="0" smtClean="0">
                <a:solidFill>
                  <a:schemeClr val="tx1"/>
                </a:solidFill>
              </a:rPr>
              <a:t>.</a:t>
            </a:r>
          </a:p>
          <a:p>
            <a:endParaRPr lang="de-CH" b="0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539750" y="1268413"/>
          <a:ext cx="8208963" cy="4824412"/>
        </p:xfrm>
        <a:graphic>
          <a:graphicData uri="http://schemas.openxmlformats.org/presentationml/2006/ole">
            <p:oleObj spid="_x0000_s21507" name="Arbeitsblatt" r:id="rId3" imgW="5734050" imgH="295275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CH" dirty="0" smtClean="0"/>
              <a:t>Schlussfolgerungen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CH" dirty="0" smtClean="0">
                <a:solidFill>
                  <a:schemeClr val="tx1"/>
                </a:solidFill>
              </a:rPr>
              <a:t>Defizite</a:t>
            </a:r>
            <a:r>
              <a:rPr lang="de-CH" b="0" dirty="0" smtClean="0">
                <a:solidFill>
                  <a:schemeClr val="tx1"/>
                </a:solidFill>
              </a:rPr>
              <a:t> von deutlich über 50 Mio. Franken.</a:t>
            </a:r>
          </a:p>
          <a:p>
            <a:r>
              <a:rPr lang="de-CH" b="0" dirty="0" smtClean="0">
                <a:solidFill>
                  <a:schemeClr val="tx1"/>
                </a:solidFill>
              </a:rPr>
              <a:t>Durch </a:t>
            </a:r>
            <a:r>
              <a:rPr lang="de-CH" dirty="0" smtClean="0">
                <a:solidFill>
                  <a:schemeClr val="tx1"/>
                </a:solidFill>
              </a:rPr>
              <a:t>Priorisierung beim Regierungsprogramm </a:t>
            </a:r>
            <a:r>
              <a:rPr lang="de-CH" b="0" dirty="0" smtClean="0">
                <a:solidFill>
                  <a:schemeClr val="tx1"/>
                </a:solidFill>
              </a:rPr>
              <a:t>dem Finanzengpass Rechnung getragen.</a:t>
            </a:r>
          </a:p>
          <a:p>
            <a:r>
              <a:rPr lang="de-CH" dirty="0" smtClean="0">
                <a:solidFill>
                  <a:schemeClr val="tx1"/>
                </a:solidFill>
              </a:rPr>
              <a:t>Niveau der Investitionen </a:t>
            </a:r>
            <a:r>
              <a:rPr lang="de-CH" b="0" dirty="0" smtClean="0">
                <a:solidFill>
                  <a:schemeClr val="tx1"/>
                </a:solidFill>
              </a:rPr>
              <a:t>im tragbaren Rahmen.</a:t>
            </a:r>
          </a:p>
          <a:p>
            <a:r>
              <a:rPr lang="de-CH" dirty="0" smtClean="0">
                <a:solidFill>
                  <a:schemeClr val="tx1"/>
                </a:solidFill>
              </a:rPr>
              <a:t>Finanzierungsdefizite</a:t>
            </a:r>
            <a:r>
              <a:rPr lang="de-CH" b="0" dirty="0" smtClean="0">
                <a:solidFill>
                  <a:schemeClr val="tx1"/>
                </a:solidFill>
              </a:rPr>
              <a:t> führen zu Mittelabfluss.</a:t>
            </a:r>
          </a:p>
          <a:p>
            <a:r>
              <a:rPr lang="de-CH" b="0" dirty="0" smtClean="0">
                <a:solidFill>
                  <a:schemeClr val="tx1"/>
                </a:solidFill>
              </a:rPr>
              <a:t>Korrekturen zur Abwendung </a:t>
            </a:r>
            <a:r>
              <a:rPr lang="de-CH" dirty="0" smtClean="0">
                <a:solidFill>
                  <a:schemeClr val="tx1"/>
                </a:solidFill>
              </a:rPr>
              <a:t>struktureller Überlastung </a:t>
            </a:r>
            <a:r>
              <a:rPr lang="de-CH" b="0" dirty="0" smtClean="0">
                <a:solidFill>
                  <a:schemeClr val="tx1"/>
                </a:solidFill>
              </a:rPr>
              <a:t>und zur </a:t>
            </a:r>
            <a:r>
              <a:rPr lang="de-CH" dirty="0" smtClean="0">
                <a:solidFill>
                  <a:schemeClr val="tx1"/>
                </a:solidFill>
              </a:rPr>
              <a:t>Realisierung des Regierungsprogramms</a:t>
            </a:r>
            <a:r>
              <a:rPr lang="de-CH" b="0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Symbol" pitchFamily="18" charset="2"/>
              <a:buChar char="-"/>
            </a:pPr>
            <a:r>
              <a:rPr lang="de-CH" b="0" dirty="0" smtClean="0">
                <a:solidFill>
                  <a:schemeClr val="tx1"/>
                </a:solidFill>
              </a:rPr>
              <a:t>	jährlich im Rahmen des Budgets.</a:t>
            </a:r>
          </a:p>
          <a:p>
            <a:pPr>
              <a:buFont typeface="Symbol" pitchFamily="18" charset="2"/>
              <a:buChar char="-"/>
            </a:pPr>
            <a:r>
              <a:rPr lang="de-CH" b="0" dirty="0" smtClean="0">
                <a:solidFill>
                  <a:schemeClr val="tx1"/>
                </a:solidFill>
              </a:rPr>
              <a:t>	mittels Revision von Gesetzen z.B. in den Bereichen Gesundheit und Soziales mit hoher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	Wachstumsdynamik.</a:t>
            </a:r>
          </a:p>
          <a:p>
            <a:endParaRPr lang="de-CH" b="0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84759"/>
            <a:ext cx="8181975" cy="300027"/>
          </a:xfrm>
        </p:spPr>
        <p:txBody>
          <a:bodyPr/>
          <a:lstStyle/>
          <a:p>
            <a:r>
              <a:rPr lang="de-CH" dirty="0" smtClean="0"/>
              <a:t>Inhalt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856224"/>
            <a:ext cx="8183563" cy="4237072"/>
          </a:xfrm>
        </p:spPr>
        <p:txBody>
          <a:bodyPr/>
          <a:lstStyle/>
          <a:p>
            <a:pPr>
              <a:buNone/>
            </a:pPr>
            <a:r>
              <a:rPr lang="de-CH" dirty="0" smtClean="0">
                <a:solidFill>
                  <a:schemeClr val="tx1"/>
                </a:solidFill>
              </a:rPr>
              <a:t>1. Begrüssung und Ablauf</a:t>
            </a:r>
          </a:p>
          <a:p>
            <a:pPr lvl="0">
              <a:buNone/>
            </a:pPr>
            <a:r>
              <a:rPr lang="de-CH" dirty="0" smtClean="0">
                <a:solidFill>
                  <a:schemeClr val="tx1"/>
                </a:solidFill>
              </a:rPr>
              <a:t>2. Grundlagen und Handlungsfelder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    Erfolgskontrolle Programmperiode 2009-2012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    Erstmalige Aufgabenüberprüfung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    Ziele und Leitsätze des Grossen Rates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    Handlungsfelder 2013-2016</a:t>
            </a:r>
          </a:p>
          <a:p>
            <a:pPr lvl="0">
              <a:buNone/>
            </a:pPr>
            <a:r>
              <a:rPr lang="de-CH" dirty="0" smtClean="0">
                <a:solidFill>
                  <a:schemeClr val="tx1"/>
                </a:solidFill>
              </a:rPr>
              <a:t>3. Entwicklungsschwerpunkte Regierungsprogramm/Finanzplan 2013-2016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    Strategische Absichten und ausgewählte Programmpunkte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    Grundlagen Finanzplanung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    Ziele und Entwicklungen Finanzplanung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    Finanzplanbeschlüsse</a:t>
            </a:r>
          </a:p>
          <a:p>
            <a:pPr lvl="0">
              <a:buNone/>
            </a:pPr>
            <a:r>
              <a:rPr lang="de-CH" dirty="0" smtClean="0">
                <a:solidFill>
                  <a:schemeClr val="tx1"/>
                </a:solidFill>
              </a:rPr>
              <a:t>4. Fragen und Diskussion </a:t>
            </a:r>
          </a:p>
          <a:p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340768"/>
            <a:ext cx="8181975" cy="300027"/>
          </a:xfrm>
        </p:spPr>
        <p:txBody>
          <a:bodyPr/>
          <a:lstStyle/>
          <a:p>
            <a:r>
              <a:rPr lang="de-CH" dirty="0" smtClean="0"/>
              <a:t>Erfolgskontrolle Programmperiode 2009-2012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553" y="3285009"/>
            <a:ext cx="3960440" cy="316832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CH" dirty="0" smtClean="0">
                <a:solidFill>
                  <a:schemeClr val="tx1"/>
                </a:solidFill>
              </a:rPr>
              <a:t>Allgemeine Verwaltung</a:t>
            </a:r>
          </a:p>
          <a:p>
            <a:pPr>
              <a:lnSpc>
                <a:spcPct val="100000"/>
              </a:lnSpc>
            </a:pPr>
            <a:endParaRPr lang="de-CH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de-CH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de-CH" dirty="0" smtClean="0">
                <a:solidFill>
                  <a:schemeClr val="tx1"/>
                </a:solidFill>
              </a:rPr>
              <a:t>Sicherheit</a:t>
            </a:r>
          </a:p>
          <a:p>
            <a:pPr>
              <a:lnSpc>
                <a:spcPct val="100000"/>
              </a:lnSpc>
            </a:pPr>
            <a:r>
              <a:rPr lang="de-CH" dirty="0" smtClean="0">
                <a:solidFill>
                  <a:schemeClr val="tx1"/>
                </a:solidFill>
              </a:rPr>
              <a:t>Bildung</a:t>
            </a:r>
          </a:p>
          <a:p>
            <a:pPr>
              <a:lnSpc>
                <a:spcPct val="100000"/>
              </a:lnSpc>
            </a:pPr>
            <a:r>
              <a:rPr lang="de-CH" dirty="0" smtClean="0">
                <a:solidFill>
                  <a:schemeClr val="tx1"/>
                </a:solidFill>
              </a:rPr>
              <a:t>Gesundheit</a:t>
            </a:r>
          </a:p>
          <a:p>
            <a:pPr>
              <a:lnSpc>
                <a:spcPct val="100000"/>
              </a:lnSpc>
            </a:pPr>
            <a:r>
              <a:rPr lang="de-CH" dirty="0" smtClean="0">
                <a:solidFill>
                  <a:schemeClr val="tx1"/>
                </a:solidFill>
              </a:rPr>
              <a:t>Umwelt</a:t>
            </a:r>
          </a:p>
          <a:p>
            <a:pPr>
              <a:lnSpc>
                <a:spcPct val="100000"/>
              </a:lnSpc>
            </a:pPr>
            <a:endParaRPr lang="de-CH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de-CH" dirty="0" smtClean="0">
                <a:solidFill>
                  <a:schemeClr val="tx1"/>
                </a:solidFill>
              </a:rPr>
              <a:t>Wirtschaft</a:t>
            </a:r>
          </a:p>
          <a:p>
            <a:pPr>
              <a:lnSpc>
                <a:spcPct val="100000"/>
              </a:lnSpc>
            </a:pPr>
            <a:endParaRPr lang="de-CH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de-CH" i="1" dirty="0" smtClean="0">
                <a:solidFill>
                  <a:schemeClr val="tx1"/>
                </a:solidFill>
              </a:rPr>
              <a:t>Ein Ziel nicht erfüllt</a:t>
            </a:r>
            <a:endParaRPr lang="de-CH" i="1" dirty="0">
              <a:solidFill>
                <a:schemeClr val="tx1"/>
              </a:solidFill>
            </a:endParaRPr>
          </a:p>
        </p:txBody>
      </p:sp>
      <p:sp>
        <p:nvSpPr>
          <p:cNvPr id="7" name="Textplatzhalter 3"/>
          <p:cNvSpPr txBox="1">
            <a:spLocks/>
          </p:cNvSpPr>
          <p:nvPr/>
        </p:nvSpPr>
        <p:spPr>
          <a:xfrm>
            <a:off x="3203848" y="3284983"/>
            <a:ext cx="5616624" cy="3168353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kumimoji="0" lang="de-CH" sz="13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Flexibilisierung </a:t>
            </a:r>
            <a:r>
              <a:rPr kumimoji="0" lang="de-CH" sz="13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Aussenb</a:t>
            </a:r>
            <a:r>
              <a:rPr lang="de-CH" sz="1300" dirty="0" err="1" smtClean="0">
                <a:latin typeface="Arial" pitchFamily="34" charset="0"/>
                <a:cs typeface="Arial" pitchFamily="34" charset="0"/>
              </a:rPr>
              <a:t>eziehungen</a:t>
            </a:r>
            <a:endParaRPr lang="de-CH" sz="13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kumimoji="0" lang="de-CH" sz="13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Reduktion Anzahl Gemeinden;</a:t>
            </a:r>
            <a:r>
              <a:rPr kumimoji="0" lang="de-CH" sz="13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Gemeinde- und Gebietsreform</a:t>
            </a:r>
            <a:endParaRPr kumimoji="0" lang="de-CH" sz="13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lang="de-CH" sz="1300" dirty="0" smtClean="0">
                <a:latin typeface="Arial" pitchFamily="34" charset="0"/>
                <a:cs typeface="Arial" pitchFamily="34" charset="0"/>
              </a:rPr>
              <a:t>Neugestaltung E-Government; Einführung </a:t>
            </a:r>
            <a:r>
              <a:rPr lang="de-CH" sz="1300" dirty="0" err="1" smtClean="0">
                <a:latin typeface="Arial" pitchFamily="34" charset="0"/>
                <a:cs typeface="Arial" pitchFamily="34" charset="0"/>
              </a:rPr>
              <a:t>E-Voting</a:t>
            </a:r>
            <a:endParaRPr lang="de-CH" sz="13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kumimoji="0" lang="de-CH" sz="13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Reorganisation Gerichte; Entflechtung Justizaufgaben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lang="de-CH" sz="1300" dirty="0" smtClean="0">
                <a:latin typeface="Arial" pitchFamily="34" charset="0"/>
                <a:cs typeface="Arial" pitchFamily="34" charset="0"/>
              </a:rPr>
              <a:t>Totalrevision Schulgesetz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lang="de-CH" sz="1300" dirty="0" smtClean="0">
                <a:latin typeface="Arial" pitchFamily="34" charset="0"/>
                <a:cs typeface="Arial" pitchFamily="34" charset="0"/>
              </a:rPr>
              <a:t>Gesundheitsförderung durch Prävention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kumimoji="0" lang="de-CH" sz="13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Klimawandel: Schutz vor Naturkatastrophen</a:t>
            </a:r>
          </a:p>
          <a:p>
            <a:pPr lvl="0" indent="180975">
              <a:spcBef>
                <a:spcPct val="20000"/>
              </a:spcBef>
              <a:buSzPct val="75000"/>
              <a:buFont typeface="Wingdings" pitchFamily="2" charset="2"/>
              <a:buChar char=""/>
              <a:defRPr/>
            </a:pPr>
            <a:r>
              <a:rPr lang="de-CH" sz="1300" dirty="0" smtClean="0">
                <a:latin typeface="Arial" pitchFamily="34" charset="0"/>
                <a:cs typeface="Arial" pitchFamily="34" charset="0"/>
              </a:rPr>
              <a:t>Energieeffizienz: Totalrevision </a:t>
            </a:r>
            <a:r>
              <a:rPr lang="de-CH" sz="1300" dirty="0" smtClean="0">
                <a:latin typeface="Arial" pitchFamily="34" charset="0"/>
                <a:cs typeface="Arial" pitchFamily="34" charset="0"/>
              </a:rPr>
              <a:t>Energiegesetz</a:t>
            </a:r>
            <a:endParaRPr kumimoji="0" lang="de-CH" sz="13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lang="de-CH" sz="1300" baseline="0" dirty="0" smtClean="0">
                <a:latin typeface="Arial" pitchFamily="34" charset="0"/>
                <a:cs typeface="Arial" pitchFamily="34" charset="0"/>
              </a:rPr>
              <a:t>Tourismusreform: Wettbewerbsfähige Strukturen und Aufgabenteilung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r>
              <a:rPr lang="de-CH" sz="1300" dirty="0" smtClean="0">
                <a:latin typeface="Arial" pitchFamily="34" charset="0"/>
                <a:cs typeface="Arial" pitchFamily="34" charset="0"/>
              </a:rPr>
              <a:t>Reduktion Gewinn- und Vermögenssteuer</a:t>
            </a:r>
            <a:endParaRPr kumimoji="0" lang="de-CH" sz="130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lvl="0" indent="180975">
              <a:spcBef>
                <a:spcPct val="20000"/>
              </a:spcBef>
              <a:buSzPct val="75000"/>
              <a:buFont typeface="Wingdings" pitchFamily="2" charset="2"/>
              <a:buChar char=""/>
              <a:defRPr/>
            </a:pPr>
            <a:r>
              <a:rPr lang="de-CH" sz="1300" dirty="0" smtClean="0">
                <a:latin typeface="Arial" pitchFamily="34" charset="0"/>
                <a:cs typeface="Arial" pitchFamily="34" charset="0"/>
              </a:rPr>
              <a:t>Neugestaltung des Finanzausgleichs und der Aufgabenteilung zwischen</a:t>
            </a:r>
          </a:p>
          <a:p>
            <a:pPr lvl="0" indent="180975">
              <a:spcBef>
                <a:spcPct val="20000"/>
              </a:spcBef>
              <a:buSzPct val="75000"/>
              <a:defRPr/>
            </a:pPr>
            <a:r>
              <a:rPr lang="de-CH" sz="1300" dirty="0" smtClean="0">
                <a:latin typeface="Arial" pitchFamily="34" charset="0"/>
                <a:cs typeface="Arial" pitchFamily="34" charset="0"/>
              </a:rPr>
              <a:t>Kanton und Gemeinden (Bündner NFA) vom Stimmvolk abgelehnt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buFont typeface="Wingdings" pitchFamily="2" charset="2"/>
              <a:buChar char=""/>
              <a:tabLst/>
              <a:defRPr/>
            </a:pPr>
            <a:endParaRPr kumimoji="0" lang="de-CH" sz="13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Textplatzhalter 2"/>
          <p:cNvSpPr txBox="1">
            <a:spLocks/>
          </p:cNvSpPr>
          <p:nvPr/>
        </p:nvSpPr>
        <p:spPr>
          <a:xfrm>
            <a:off x="539552" y="2780928"/>
            <a:ext cx="8352928" cy="300027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spcBef>
                <a:spcPct val="20000"/>
              </a:spcBef>
              <a:defRPr/>
            </a:pPr>
            <a:r>
              <a:rPr kumimoji="0" lang="de-CH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Wichtige</a:t>
            </a:r>
            <a:r>
              <a:rPr kumimoji="0" lang="de-CH" sz="16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de-CH" sz="1600" b="1" dirty="0" smtClean="0"/>
              <a:t>Rahmenbedingungen für </a:t>
            </a:r>
            <a:r>
              <a:rPr kumimoji="0" lang="de-CH" sz="16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die Zukunft geschaffen</a:t>
            </a:r>
            <a:endParaRPr kumimoji="0" lang="de-CH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platzhalter 3"/>
          <p:cNvSpPr txBox="1">
            <a:spLocks/>
          </p:cNvSpPr>
          <p:nvPr/>
        </p:nvSpPr>
        <p:spPr>
          <a:xfrm>
            <a:off x="424110" y="1772816"/>
            <a:ext cx="8396362" cy="864096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13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Zielerreichung	Erfüllt	Weitgehend erfüllt	Teilweise</a:t>
            </a:r>
            <a:r>
              <a:rPr kumimoji="0" lang="de-CH" sz="13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erfüllt	Nicht erfüllt           Total</a:t>
            </a:r>
            <a:endParaRPr kumimoji="0" lang="de-CH" sz="13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13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Bis Ende</a:t>
            </a:r>
            <a:r>
              <a:rPr kumimoji="0" lang="de-CH" sz="13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2011	    3	             21		             5		          1	             30</a:t>
            </a:r>
          </a:p>
          <a:p>
            <a:pPr marL="0" marR="0" lvl="0" indent="180975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lang="de-CH" sz="1300" dirty="0" smtClean="0">
                <a:latin typeface="Arial" pitchFamily="34" charset="0"/>
                <a:cs typeface="Arial" pitchFamily="34" charset="0"/>
              </a:rPr>
              <a:t>- Bis Ende 2012	   11	             15		             3		          1	             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84759"/>
            <a:ext cx="8181975" cy="300027"/>
          </a:xfrm>
        </p:spPr>
        <p:txBody>
          <a:bodyPr/>
          <a:lstStyle/>
          <a:p>
            <a:r>
              <a:rPr lang="de-CH" dirty="0" smtClean="0"/>
              <a:t>Erstmalige Aufgabenüberprüfung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856224"/>
            <a:ext cx="8208715" cy="4453096"/>
          </a:xfrm>
        </p:spPr>
        <p:txBody>
          <a:bodyPr/>
          <a:lstStyle/>
          <a:p>
            <a:r>
              <a:rPr lang="de-CH" b="0" dirty="0" smtClean="0">
                <a:solidFill>
                  <a:schemeClr val="tx1"/>
                </a:solidFill>
              </a:rPr>
              <a:t>Auftrag gemäss </a:t>
            </a:r>
            <a:r>
              <a:rPr lang="de-CH" dirty="0" smtClean="0">
                <a:solidFill>
                  <a:schemeClr val="tx1"/>
                </a:solidFill>
              </a:rPr>
              <a:t>Art. 78 KV </a:t>
            </a:r>
            <a:r>
              <a:rPr lang="de-CH" b="0" dirty="0" smtClean="0">
                <a:solidFill>
                  <a:schemeClr val="tx1"/>
                </a:solidFill>
              </a:rPr>
              <a:t>Aufgabenüberprüfung:</a:t>
            </a:r>
          </a:p>
          <a:p>
            <a:pPr>
              <a:buFont typeface="Symbol" pitchFamily="18" charset="2"/>
              <a:buChar char="-"/>
            </a:pPr>
            <a:r>
              <a:rPr lang="de-CH" b="0" dirty="0" smtClean="0">
                <a:solidFill>
                  <a:schemeClr val="tx1"/>
                </a:solidFill>
              </a:rPr>
              <a:t>Öffentliche Aufgaben sind periodisch auf ihre Notwendigkeit, Wirksamkeit und Finanzierbarkeit zu prüfen</a:t>
            </a:r>
          </a:p>
          <a:p>
            <a:r>
              <a:rPr lang="de-CH" b="0" dirty="0" smtClean="0">
                <a:solidFill>
                  <a:schemeClr val="tx1"/>
                </a:solidFill>
              </a:rPr>
              <a:t>Pragmatische Durchführung durch Integration in den Prozess der politischen Planungen:</a:t>
            </a:r>
          </a:p>
          <a:p>
            <a:pPr>
              <a:buFont typeface="Symbol" pitchFamily="18" charset="2"/>
              <a:buChar char="-"/>
            </a:pPr>
            <a:r>
              <a:rPr lang="de-CH" b="0" dirty="0" smtClean="0">
                <a:solidFill>
                  <a:schemeClr val="tx1"/>
                </a:solidFill>
              </a:rPr>
              <a:t>Erstmals im 2010 als Vorstufe zur Erarbeitung des Regierungsprogramms 2013-2016 durchgeführt </a:t>
            </a:r>
          </a:p>
          <a:p>
            <a:pPr>
              <a:buFont typeface="Symbol" pitchFamily="18" charset="2"/>
              <a:buChar char="-"/>
            </a:pPr>
            <a:r>
              <a:rPr lang="de-CH" b="0" dirty="0" smtClean="0">
                <a:solidFill>
                  <a:schemeClr val="tx1"/>
                </a:solidFill>
              </a:rPr>
              <a:t>Umfassende Überprüfung von 113 Aufgaben</a:t>
            </a:r>
          </a:p>
          <a:p>
            <a:pPr>
              <a:buFont typeface="Symbol" pitchFamily="18" charset="2"/>
              <a:buChar char="-"/>
            </a:pPr>
            <a:r>
              <a:rPr lang="de-CH" b="0" dirty="0" smtClean="0">
                <a:solidFill>
                  <a:schemeClr val="tx1"/>
                </a:solidFill>
              </a:rPr>
              <a:t>Detaillierte Überprüfung von 31 Aufgaben – davon 25 Aufträge der Regierung</a:t>
            </a:r>
          </a:p>
          <a:p>
            <a:r>
              <a:rPr lang="de-CH" b="0" dirty="0" smtClean="0">
                <a:solidFill>
                  <a:schemeClr val="tx1"/>
                </a:solidFill>
              </a:rPr>
              <a:t>Ergebnisse:</a:t>
            </a:r>
          </a:p>
          <a:p>
            <a:pPr>
              <a:buFont typeface="Symbol" pitchFamily="18" charset="2"/>
              <a:buChar char="-"/>
            </a:pPr>
            <a:r>
              <a:rPr lang="de-CH" dirty="0" smtClean="0">
                <a:solidFill>
                  <a:schemeClr val="tx1"/>
                </a:solidFill>
              </a:rPr>
              <a:t>Kein Verzicht auf grundlegende Staatsaufgaben – keine Erschliessung völlig neuer Aufgabengebiete</a:t>
            </a:r>
          </a:p>
          <a:p>
            <a:pPr>
              <a:buFont typeface="Symbol" pitchFamily="18" charset="2"/>
              <a:buChar char="-"/>
            </a:pPr>
            <a:r>
              <a:rPr lang="de-CH" dirty="0" smtClean="0">
                <a:solidFill>
                  <a:schemeClr val="tx1"/>
                </a:solidFill>
              </a:rPr>
              <a:t>Sechs Aufträge </a:t>
            </a:r>
            <a:r>
              <a:rPr lang="de-CH" b="0" dirty="0" smtClean="0">
                <a:solidFill>
                  <a:schemeClr val="tx1"/>
                </a:solidFill>
              </a:rPr>
              <a:t>in verschiedenen Bereichen </a:t>
            </a:r>
            <a:r>
              <a:rPr lang="de-CH" dirty="0" smtClean="0">
                <a:solidFill>
                  <a:schemeClr val="tx1"/>
                </a:solidFill>
              </a:rPr>
              <a:t>ganz oder teilweise in das Regierungsprogramm 2013-2016</a:t>
            </a:r>
          </a:p>
          <a:p>
            <a:pPr>
              <a:buNone/>
            </a:pPr>
            <a:r>
              <a:rPr lang="de-CH" dirty="0" smtClean="0">
                <a:solidFill>
                  <a:schemeClr val="tx1"/>
                </a:solidFill>
              </a:rPr>
              <a:t>aufgenommen</a:t>
            </a:r>
            <a:r>
              <a:rPr lang="de-CH" b="0" dirty="0" smtClean="0">
                <a:solidFill>
                  <a:schemeClr val="tx1"/>
                </a:solidFill>
              </a:rPr>
              <a:t>: Gerichtswesen, Mittelschulen, Wasserversorgung, Standortentwicklung, Industrie</a:t>
            </a:r>
          </a:p>
          <a:p>
            <a:pPr>
              <a:buNone/>
            </a:pPr>
            <a:r>
              <a:rPr lang="de-CH" b="0" dirty="0" smtClean="0">
                <a:solidFill>
                  <a:schemeClr val="tx1"/>
                </a:solidFill>
              </a:rPr>
              <a:t>und Gewerbe, Regionalentwicklung und Finanzausgleich</a:t>
            </a:r>
          </a:p>
          <a:p>
            <a:r>
              <a:rPr lang="de-CH" b="0" dirty="0" smtClean="0">
                <a:solidFill>
                  <a:schemeClr val="tx1"/>
                </a:solidFill>
              </a:rPr>
              <a:t>Finanzpolitische Analyse:</a:t>
            </a:r>
          </a:p>
          <a:p>
            <a:pPr>
              <a:buFont typeface="Symbol" pitchFamily="18" charset="2"/>
              <a:buChar char="-"/>
            </a:pPr>
            <a:r>
              <a:rPr lang="de-CH" b="0" dirty="0" smtClean="0">
                <a:solidFill>
                  <a:schemeClr val="tx1"/>
                </a:solidFill>
              </a:rPr>
              <a:t>Mehrbelastungen durch kantonale Reformprojekte sind zu kompensieren</a:t>
            </a:r>
          </a:p>
          <a:p>
            <a:endParaRPr lang="de-CH" b="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de-CH" dirty="0" smtClean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268760"/>
            <a:ext cx="8181975" cy="300027"/>
          </a:xfrm>
        </p:spPr>
        <p:txBody>
          <a:bodyPr/>
          <a:lstStyle/>
          <a:p>
            <a:r>
              <a:rPr lang="de-CH" dirty="0" smtClean="0"/>
              <a:t>Ziele und Leitsätze des Grossen Rates</a:t>
            </a:r>
          </a:p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3923928" y="1772816"/>
            <a:ext cx="5112568" cy="43924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CH" b="0" dirty="0" smtClean="0">
                <a:solidFill>
                  <a:schemeClr val="tx1"/>
                </a:solidFill>
              </a:rPr>
              <a:t>Der </a:t>
            </a:r>
            <a:r>
              <a:rPr lang="de-CH" dirty="0" smtClean="0">
                <a:solidFill>
                  <a:schemeClr val="tx1"/>
                </a:solidFill>
              </a:rPr>
              <a:t>Grosse Rat </a:t>
            </a:r>
            <a:r>
              <a:rPr lang="de-CH" b="0" dirty="0" smtClean="0">
                <a:solidFill>
                  <a:schemeClr val="tx1"/>
                </a:solidFill>
              </a:rPr>
              <a:t>erlässt die </a:t>
            </a:r>
            <a:r>
              <a:rPr lang="de-CH" dirty="0" smtClean="0">
                <a:solidFill>
                  <a:schemeClr val="tx1"/>
                </a:solidFill>
              </a:rPr>
              <a:t>übergeordneten politischen Ziele</a:t>
            </a:r>
          </a:p>
          <a:p>
            <a:pPr>
              <a:lnSpc>
                <a:spcPct val="100000"/>
              </a:lnSpc>
              <a:buNone/>
            </a:pPr>
            <a:r>
              <a:rPr lang="de-CH" dirty="0" smtClean="0">
                <a:solidFill>
                  <a:schemeClr val="tx1"/>
                </a:solidFill>
              </a:rPr>
              <a:t>und Leitsätze</a:t>
            </a:r>
            <a:r>
              <a:rPr lang="de-CH" b="0" dirty="0" smtClean="0">
                <a:solidFill>
                  <a:schemeClr val="tx1"/>
                </a:solidFill>
              </a:rPr>
              <a:t> im Planungsbereich.</a:t>
            </a:r>
          </a:p>
          <a:p>
            <a:pPr>
              <a:lnSpc>
                <a:spcPct val="100000"/>
              </a:lnSpc>
            </a:pPr>
            <a:r>
              <a:rPr lang="de-CH" b="0" dirty="0" smtClean="0">
                <a:solidFill>
                  <a:schemeClr val="tx1"/>
                </a:solidFill>
              </a:rPr>
              <a:t>Grosser Rat beschloss am 3. September 2011 insgesamt 13</a:t>
            </a:r>
          </a:p>
          <a:p>
            <a:pPr>
              <a:lnSpc>
                <a:spcPct val="100000"/>
              </a:lnSpc>
              <a:buNone/>
            </a:pPr>
            <a:r>
              <a:rPr lang="de-CH" b="0" dirty="0" smtClean="0">
                <a:solidFill>
                  <a:schemeClr val="tx1"/>
                </a:solidFill>
              </a:rPr>
              <a:t>Leitsätze in 10 Politikbereichen.</a:t>
            </a:r>
          </a:p>
          <a:p>
            <a:pPr>
              <a:lnSpc>
                <a:spcPct val="100000"/>
              </a:lnSpc>
              <a:buNone/>
            </a:pPr>
            <a:endParaRPr lang="de-CH" b="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de-CH" dirty="0" smtClean="0">
                <a:solidFill>
                  <a:schemeClr val="tx1"/>
                </a:solidFill>
              </a:rPr>
              <a:t>Regierung</a:t>
            </a:r>
            <a:r>
              <a:rPr lang="de-CH" b="0" dirty="0" smtClean="0">
                <a:solidFill>
                  <a:schemeClr val="tx1"/>
                </a:solidFill>
              </a:rPr>
              <a:t> hat nach Massgabe der Leitsätze sowie unter</a:t>
            </a:r>
          </a:p>
          <a:p>
            <a:pPr>
              <a:lnSpc>
                <a:spcPct val="100000"/>
              </a:lnSpc>
              <a:buNone/>
            </a:pPr>
            <a:r>
              <a:rPr lang="de-CH" b="0" dirty="0" smtClean="0">
                <a:solidFill>
                  <a:schemeClr val="tx1"/>
                </a:solidFill>
              </a:rPr>
              <a:t>Berücksichtigung der zur Verfügung stehenden finanziellen Mittel</a:t>
            </a:r>
          </a:p>
          <a:p>
            <a:pPr>
              <a:lnSpc>
                <a:spcPct val="100000"/>
              </a:lnSpc>
              <a:buNone/>
            </a:pPr>
            <a:r>
              <a:rPr lang="de-CH" b="0" dirty="0" smtClean="0">
                <a:solidFill>
                  <a:schemeClr val="tx1"/>
                </a:solidFill>
              </a:rPr>
              <a:t>in der Folge sieben </a:t>
            </a:r>
            <a:r>
              <a:rPr lang="de-CH" dirty="0" smtClean="0">
                <a:solidFill>
                  <a:schemeClr val="tx1"/>
                </a:solidFill>
              </a:rPr>
              <a:t>Handlungsfelder </a:t>
            </a:r>
            <a:r>
              <a:rPr lang="de-CH" b="0" dirty="0" smtClean="0">
                <a:solidFill>
                  <a:schemeClr val="tx1"/>
                </a:solidFill>
              </a:rPr>
              <a:t>definiert und 25 konkrete</a:t>
            </a:r>
          </a:p>
          <a:p>
            <a:pPr>
              <a:lnSpc>
                <a:spcPct val="100000"/>
              </a:lnSpc>
              <a:buNone/>
            </a:pPr>
            <a:r>
              <a:rPr lang="de-CH" b="0" dirty="0" smtClean="0">
                <a:solidFill>
                  <a:schemeClr val="tx1"/>
                </a:solidFill>
              </a:rPr>
              <a:t>Entwicklungsschwerpunkte und Massnahmen beschlossen.</a:t>
            </a:r>
          </a:p>
          <a:p>
            <a:pPr>
              <a:lnSpc>
                <a:spcPct val="100000"/>
              </a:lnSpc>
            </a:pPr>
            <a:r>
              <a:rPr lang="de-CH" dirty="0" smtClean="0">
                <a:solidFill>
                  <a:schemeClr val="tx1"/>
                </a:solidFill>
              </a:rPr>
              <a:t>Regierungsprogramm</a:t>
            </a:r>
            <a:r>
              <a:rPr lang="de-CH" b="0" dirty="0" smtClean="0">
                <a:solidFill>
                  <a:schemeClr val="tx1"/>
                </a:solidFill>
              </a:rPr>
              <a:t> konzentriert sich auf eine Auswahl</a:t>
            </a:r>
          </a:p>
          <a:p>
            <a:pPr>
              <a:lnSpc>
                <a:spcPct val="100000"/>
              </a:lnSpc>
              <a:buNone/>
            </a:pPr>
            <a:r>
              <a:rPr lang="de-CH" b="0" dirty="0" smtClean="0">
                <a:solidFill>
                  <a:schemeClr val="tx1"/>
                </a:solidFill>
              </a:rPr>
              <a:t>von Themen und weist </a:t>
            </a:r>
            <a:r>
              <a:rPr lang="de-CH" dirty="0" smtClean="0">
                <a:solidFill>
                  <a:schemeClr val="tx1"/>
                </a:solidFill>
              </a:rPr>
              <a:t>keinen flächendeckenden Charakter </a:t>
            </a:r>
            <a:r>
              <a:rPr lang="de-CH" b="0" dirty="0" smtClean="0">
                <a:solidFill>
                  <a:schemeClr val="tx1"/>
                </a:solidFill>
              </a:rPr>
              <a:t>auf.</a:t>
            </a:r>
          </a:p>
          <a:p>
            <a:pPr>
              <a:lnSpc>
                <a:spcPct val="100000"/>
              </a:lnSpc>
              <a:buNone/>
            </a:pPr>
            <a:endParaRPr lang="de-CH" b="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de-CH" b="0" dirty="0" smtClean="0">
                <a:solidFill>
                  <a:schemeClr val="tx1"/>
                </a:solidFill>
              </a:rPr>
              <a:t>Die im Regierungsprogramm enthaltenen Schwerpunkte der</a:t>
            </a:r>
          </a:p>
          <a:p>
            <a:pPr>
              <a:lnSpc>
                <a:spcPct val="100000"/>
              </a:lnSpc>
              <a:buNone/>
            </a:pPr>
            <a:r>
              <a:rPr lang="de-CH" b="0" dirty="0" smtClean="0">
                <a:solidFill>
                  <a:schemeClr val="tx1"/>
                </a:solidFill>
              </a:rPr>
              <a:t>Regierungstätigkeit werden jeweils in den Jahresprogrammen</a:t>
            </a:r>
          </a:p>
          <a:p>
            <a:pPr>
              <a:lnSpc>
                <a:spcPct val="100000"/>
              </a:lnSpc>
              <a:buNone/>
            </a:pPr>
            <a:r>
              <a:rPr lang="de-CH" b="0" dirty="0" smtClean="0">
                <a:solidFill>
                  <a:schemeClr val="tx1"/>
                </a:solidFill>
              </a:rPr>
              <a:t>konkretisiert. </a:t>
            </a:r>
          </a:p>
          <a:p>
            <a:pPr>
              <a:lnSpc>
                <a:spcPct val="100000"/>
              </a:lnSpc>
            </a:pPr>
            <a:endParaRPr lang="de-CH" b="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de-CH" b="0" dirty="0" smtClean="0">
                <a:solidFill>
                  <a:schemeClr val="tx1"/>
                </a:solidFill>
              </a:rPr>
              <a:t>Ein gut ausgebautes Controlling stellt rollende Planungen sicher,</a:t>
            </a:r>
          </a:p>
          <a:p>
            <a:pPr>
              <a:lnSpc>
                <a:spcPct val="100000"/>
              </a:lnSpc>
              <a:buNone/>
            </a:pPr>
            <a:r>
              <a:rPr lang="de-CH" b="0" dirty="0" smtClean="0">
                <a:solidFill>
                  <a:schemeClr val="tx1"/>
                </a:solidFill>
              </a:rPr>
              <a:t>die laufend neuen Gegebenheiten angepasst werden. </a:t>
            </a:r>
          </a:p>
          <a:p>
            <a:pPr>
              <a:lnSpc>
                <a:spcPct val="100000"/>
              </a:lnSpc>
              <a:buNone/>
            </a:pPr>
            <a:endParaRPr lang="de-CH" b="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None/>
            </a:pPr>
            <a:endParaRPr lang="de-CH" b="0" dirty="0" smtClean="0">
              <a:solidFill>
                <a:schemeClr val="tx1"/>
              </a:solidFill>
            </a:endParaRPr>
          </a:p>
          <a:p>
            <a:endParaRPr lang="de-CH" b="0" dirty="0" smtClean="0">
              <a:solidFill>
                <a:schemeClr val="tx1"/>
              </a:solidFill>
            </a:endParaRPr>
          </a:p>
          <a:p>
            <a:endParaRPr lang="de-CH" dirty="0" smtClean="0">
              <a:solidFill>
                <a:schemeClr val="tx1"/>
              </a:solidFill>
            </a:endParaRPr>
          </a:p>
          <a:p>
            <a:endParaRPr lang="de-CH" dirty="0" smtClean="0">
              <a:solidFill>
                <a:schemeClr val="tx1"/>
              </a:solidFill>
            </a:endParaRPr>
          </a:p>
          <a:p>
            <a:endParaRPr lang="de-CH" dirty="0" smtClean="0">
              <a:solidFill>
                <a:schemeClr val="tx1"/>
              </a:solidFill>
            </a:endParaRPr>
          </a:p>
          <a:p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755576" y="1628800"/>
            <a:ext cx="2952328" cy="10801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b="1" dirty="0" smtClean="0">
                <a:solidFill>
                  <a:schemeClr val="tx1"/>
                </a:solidFill>
              </a:rPr>
              <a:t>Bericht der Kommission für</a:t>
            </a:r>
          </a:p>
          <a:p>
            <a:pPr algn="ctr"/>
            <a:r>
              <a:rPr lang="de-CH" sz="1200" b="1" dirty="0" smtClean="0">
                <a:solidFill>
                  <a:schemeClr val="tx1"/>
                </a:solidFill>
              </a:rPr>
              <a:t> Staatspolitik und Strategie </a:t>
            </a:r>
          </a:p>
          <a:p>
            <a:pPr algn="ctr"/>
            <a:endParaRPr lang="de-CH" sz="600" b="1" dirty="0" smtClean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755576" y="2924944"/>
            <a:ext cx="2952328" cy="1440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b="1" dirty="0" smtClean="0">
                <a:solidFill>
                  <a:schemeClr val="tx1"/>
                </a:solidFill>
              </a:rPr>
              <a:t>Regierungsprogramm und</a:t>
            </a:r>
          </a:p>
          <a:p>
            <a:pPr algn="ctr"/>
            <a:r>
              <a:rPr lang="de-CH" sz="1200" b="1" dirty="0" smtClean="0">
                <a:solidFill>
                  <a:schemeClr val="tx1"/>
                </a:solidFill>
              </a:rPr>
              <a:t>Finanzplan 2013-2016</a:t>
            </a:r>
          </a:p>
        </p:txBody>
      </p:sp>
      <p:cxnSp>
        <p:nvCxnSpPr>
          <p:cNvPr id="10" name="Gerade Verbindung mit Pfeil 9"/>
          <p:cNvCxnSpPr>
            <a:stCxn id="6" idx="2"/>
            <a:endCxn id="8" idx="0"/>
          </p:cNvCxnSpPr>
          <p:nvPr/>
        </p:nvCxnSpPr>
        <p:spPr>
          <a:xfrm rot="5400000">
            <a:off x="2123728" y="28169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755576" y="4581128"/>
            <a:ext cx="2952328" cy="72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b="1" dirty="0" smtClean="0">
                <a:solidFill>
                  <a:schemeClr val="tx1"/>
                </a:solidFill>
              </a:rPr>
              <a:t>Jahresprogramm und Budget</a:t>
            </a:r>
          </a:p>
          <a:p>
            <a:pPr algn="ctr"/>
            <a:r>
              <a:rPr lang="de-CH" sz="1200" dirty="0" smtClean="0">
                <a:solidFill>
                  <a:schemeClr val="tx1"/>
                </a:solidFill>
              </a:rPr>
              <a:t>2013 - 2014 - 2015 - 2016 </a:t>
            </a:r>
            <a:endParaRPr lang="de-CH" sz="1200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55576" y="5445224"/>
            <a:ext cx="2952328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200" b="1" dirty="0" smtClean="0">
                <a:solidFill>
                  <a:schemeClr val="tx1"/>
                </a:solidFill>
              </a:rPr>
              <a:t>Controlling</a:t>
            </a:r>
          </a:p>
          <a:p>
            <a:pPr algn="ctr"/>
            <a:r>
              <a:rPr lang="de-CH" sz="1200" dirty="0" smtClean="0">
                <a:solidFill>
                  <a:schemeClr val="tx1"/>
                </a:solidFill>
              </a:rPr>
              <a:t>2013 - 2014 - 2015 - 2016 </a:t>
            </a:r>
            <a:endParaRPr lang="de-CH" sz="1200" dirty="0">
              <a:solidFill>
                <a:schemeClr val="tx1"/>
              </a:solidFill>
            </a:endParaRPr>
          </a:p>
        </p:txBody>
      </p:sp>
      <p:cxnSp>
        <p:nvCxnSpPr>
          <p:cNvPr id="16" name="Gerade Verbindung mit Pfeil 15"/>
          <p:cNvCxnSpPr>
            <a:stCxn id="8" idx="2"/>
            <a:endCxn id="11" idx="0"/>
          </p:cNvCxnSpPr>
          <p:nvPr/>
        </p:nvCxnSpPr>
        <p:spPr>
          <a:xfrm rot="5400000">
            <a:off x="2123728" y="447311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>
            <a:stCxn id="11" idx="2"/>
            <a:endCxn id="12" idx="0"/>
          </p:cNvCxnSpPr>
          <p:nvPr/>
        </p:nvCxnSpPr>
        <p:spPr>
          <a:xfrm rot="5400000">
            <a:off x="2159732" y="5373216"/>
            <a:ext cx="144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winkelte Verbindung 19"/>
          <p:cNvCxnSpPr>
            <a:stCxn id="12" idx="1"/>
            <a:endCxn id="11" idx="1"/>
          </p:cNvCxnSpPr>
          <p:nvPr/>
        </p:nvCxnSpPr>
        <p:spPr>
          <a:xfrm rot="10800000">
            <a:off x="755576" y="4941168"/>
            <a:ext cx="1588" cy="828092"/>
          </a:xfrm>
          <a:prstGeom prst="bentConnector3">
            <a:avLst>
              <a:gd name="adj1" fmla="val 143954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winkelte Verbindung 23"/>
          <p:cNvCxnSpPr>
            <a:stCxn id="12" idx="1"/>
            <a:endCxn id="8" idx="1"/>
          </p:cNvCxnSpPr>
          <p:nvPr/>
        </p:nvCxnSpPr>
        <p:spPr>
          <a:xfrm rot="10800000">
            <a:off x="755576" y="3645024"/>
            <a:ext cx="1588" cy="2124236"/>
          </a:xfrm>
          <a:prstGeom prst="bentConnector3">
            <a:avLst>
              <a:gd name="adj1" fmla="val 143954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de-CH" dirty="0" smtClean="0"/>
              <a:t>Handlungsfelder 2013-2016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237072"/>
          </a:xfrm>
        </p:spPr>
        <p:txBody>
          <a:bodyPr/>
          <a:lstStyle/>
          <a:p>
            <a:pPr>
              <a:buNone/>
            </a:pPr>
            <a:r>
              <a:rPr lang="de-CH" dirty="0" smtClean="0">
                <a:solidFill>
                  <a:schemeClr val="tx1"/>
                </a:solidFill>
              </a:rPr>
              <a:t>"Die Bündner Bevölkerung und die Bündner Wirtschaft wachsen im schweizerischen Vergleich unterdurchschnittlich. Vorrangiges Ziel des Regierungsprogramms ist es, wirtschaftliches Wachstum zu fördern und damit die Attraktivität Graubündens als Wirtschafts-, Arbeits- und Wohnraum zu erhöhen. Angesichts der demografischen Entwicklung und der sich abzeichnenden Verknappung der finanziellen Mittel werden besondere Anstrengungen notwendig sein, um dieses Ziel zu erreichen."</a:t>
            </a:r>
          </a:p>
          <a:p>
            <a:r>
              <a:rPr lang="de-CH" b="0" dirty="0" smtClean="0">
                <a:solidFill>
                  <a:schemeClr val="tx1"/>
                </a:solidFill>
              </a:rPr>
              <a:t>Handlungsfelder:</a:t>
            </a:r>
          </a:p>
          <a:p>
            <a:pPr>
              <a:buFont typeface="+mj-lt"/>
              <a:buAutoNum type="arabicPeriod"/>
            </a:pPr>
            <a:r>
              <a:rPr lang="de-CH" b="0" dirty="0" smtClean="0">
                <a:solidFill>
                  <a:schemeClr val="tx1"/>
                </a:solidFill>
              </a:rPr>
              <a:t>„Wirtschaftswachstum steigern“</a:t>
            </a:r>
          </a:p>
          <a:p>
            <a:pPr>
              <a:buFont typeface="+mj-lt"/>
              <a:buAutoNum type="arabicPeriod"/>
            </a:pPr>
            <a:r>
              <a:rPr lang="de-CH" b="0" dirty="0" smtClean="0">
                <a:solidFill>
                  <a:schemeClr val="tx1"/>
                </a:solidFill>
              </a:rPr>
              <a:t>„Sich als attraktiver Arbeits- und Lebensraum entwickeln“</a:t>
            </a:r>
          </a:p>
          <a:p>
            <a:pPr>
              <a:buFont typeface="+mj-lt"/>
              <a:buAutoNum type="arabicPeriod"/>
            </a:pPr>
            <a:r>
              <a:rPr lang="de-CH" b="0" dirty="0" smtClean="0">
                <a:solidFill>
                  <a:schemeClr val="tx1"/>
                </a:solidFill>
              </a:rPr>
              <a:t>„Staatliche Strukturen und Verfahren vereinfachen und für Bürgerinnen und Bürger greifbarer machen“</a:t>
            </a:r>
          </a:p>
          <a:p>
            <a:pPr>
              <a:buFont typeface="+mj-lt"/>
              <a:buAutoNum type="arabicPeriod"/>
            </a:pPr>
            <a:r>
              <a:rPr lang="de-CH" b="0" dirty="0" smtClean="0">
                <a:solidFill>
                  <a:schemeClr val="tx1"/>
                </a:solidFill>
              </a:rPr>
              <a:t>„Für eine gute Bildung und starke Identität sorgen“</a:t>
            </a:r>
          </a:p>
          <a:p>
            <a:pPr>
              <a:buFont typeface="+mj-lt"/>
              <a:buAutoNum type="arabicPeriod"/>
            </a:pPr>
            <a:r>
              <a:rPr lang="de-CH" b="0" dirty="0" smtClean="0">
                <a:solidFill>
                  <a:schemeClr val="tx1"/>
                </a:solidFill>
              </a:rPr>
              <a:t>„Eine intakte Umwelt als Kapital für die Zukunft einsetzen“</a:t>
            </a:r>
          </a:p>
          <a:p>
            <a:pPr>
              <a:buFont typeface="+mj-lt"/>
              <a:buAutoNum type="arabicPeriod"/>
            </a:pPr>
            <a:r>
              <a:rPr lang="de-CH" b="0" dirty="0" smtClean="0">
                <a:solidFill>
                  <a:schemeClr val="tx1"/>
                </a:solidFill>
              </a:rPr>
              <a:t>„Integration und Sicherheit fördern“</a:t>
            </a:r>
          </a:p>
          <a:p>
            <a:pPr>
              <a:buFont typeface="+mj-lt"/>
              <a:buAutoNum type="arabicPeriod"/>
            </a:pPr>
            <a:r>
              <a:rPr lang="de-CH" b="0" dirty="0" smtClean="0">
                <a:solidFill>
                  <a:schemeClr val="tx1"/>
                </a:solidFill>
              </a:rPr>
              <a:t>„Hohe Lebensqualität und soziale Absicherung gewährleisten“</a:t>
            </a:r>
          </a:p>
          <a:p>
            <a:endParaRPr lang="de-CH" b="0" dirty="0">
              <a:solidFill>
                <a:schemeClr val="tx1"/>
              </a:solidFill>
            </a:endParaRP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de-CH" dirty="0" smtClean="0"/>
              <a:t>Strategische Absichten und ausgewählte Programmpunkte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453096"/>
          </a:xfrm>
        </p:spPr>
        <p:txBody>
          <a:bodyPr/>
          <a:lstStyle/>
          <a:p>
            <a:pPr indent="0">
              <a:buNone/>
            </a:pPr>
            <a:r>
              <a:rPr lang="de-DE" sz="1600" dirty="0" smtClean="0">
                <a:solidFill>
                  <a:schemeClr val="accent6">
                    <a:lumMod val="75000"/>
                  </a:schemeClr>
                </a:solidFill>
              </a:rPr>
              <a:t>"Wirtschaftswachstum steigern"</a:t>
            </a:r>
          </a:p>
          <a:p>
            <a:pPr indent="0">
              <a:buNone/>
            </a:pPr>
            <a:endParaRPr lang="de-DE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Wirtschaftsentwicklung</a:t>
            </a:r>
            <a:r>
              <a:rPr lang="de-DE" b="0" dirty="0" smtClean="0">
                <a:solidFill>
                  <a:schemeClr val="tx1"/>
                </a:solidFill>
              </a:rPr>
              <a:t> - </a:t>
            </a:r>
            <a:r>
              <a:rPr lang="de-CH" b="0" dirty="0" smtClean="0">
                <a:solidFill>
                  <a:schemeClr val="tx1"/>
                </a:solidFill>
              </a:rPr>
              <a:t>Intensivierung der Förderung von exportorientierten Industriebetrieben (Standortentwicklung), des Exportbereiches Tourismus sowie der Regionalentwicklung; </a:t>
            </a:r>
            <a:r>
              <a:rPr lang="de-CH" dirty="0" smtClean="0">
                <a:solidFill>
                  <a:schemeClr val="tx1"/>
                </a:solidFill>
              </a:rPr>
              <a:t>Totalrevision des Wirtschaftsentwicklungsgesetzes</a:t>
            </a:r>
            <a:r>
              <a:rPr lang="de-CH" b="0" dirty="0" smtClean="0">
                <a:solidFill>
                  <a:schemeClr val="tx1"/>
                </a:solidFill>
              </a:rPr>
              <a:t>.</a:t>
            </a:r>
          </a:p>
          <a:p>
            <a:endParaRPr lang="de-CH" sz="600" b="0" dirty="0" smtClean="0">
              <a:solidFill>
                <a:schemeClr val="tx1"/>
              </a:solidFill>
            </a:endParaRPr>
          </a:p>
          <a:p>
            <a:r>
              <a:rPr lang="de-CH" dirty="0" smtClean="0">
                <a:solidFill>
                  <a:schemeClr val="tx1"/>
                </a:solidFill>
              </a:rPr>
              <a:t>Stromproduktion</a:t>
            </a:r>
            <a:r>
              <a:rPr lang="de-CH" b="0" dirty="0" smtClean="0">
                <a:solidFill>
                  <a:schemeClr val="tx1"/>
                </a:solidFill>
              </a:rPr>
              <a:t> - Durch die </a:t>
            </a:r>
            <a:r>
              <a:rPr lang="de-CH" dirty="0" smtClean="0">
                <a:solidFill>
                  <a:schemeClr val="tx1"/>
                </a:solidFill>
              </a:rPr>
              <a:t>Optimierung und den Ausbau der Wasserkraft</a:t>
            </a:r>
            <a:r>
              <a:rPr lang="de-CH" b="0" dirty="0" smtClean="0">
                <a:solidFill>
                  <a:schemeClr val="tx1"/>
                </a:solidFill>
              </a:rPr>
              <a:t>, die Erstellung weiterer Anlagen, welche erneuerbare Energie produzieren, und durch eine für Graubünden vorteilhafte </a:t>
            </a:r>
            <a:r>
              <a:rPr lang="de-CH" dirty="0" smtClean="0">
                <a:solidFill>
                  <a:schemeClr val="tx1"/>
                </a:solidFill>
              </a:rPr>
              <a:t>Heimfallpolitik</a:t>
            </a:r>
            <a:r>
              <a:rPr lang="de-CH" b="0" dirty="0" smtClean="0">
                <a:solidFill>
                  <a:schemeClr val="tx1"/>
                </a:solidFill>
              </a:rPr>
              <a:t> </a:t>
            </a:r>
            <a:r>
              <a:rPr lang="de-CH" b="0" dirty="0" err="1" smtClean="0">
                <a:solidFill>
                  <a:schemeClr val="tx1"/>
                </a:solidFill>
              </a:rPr>
              <a:t>Potenziale</a:t>
            </a:r>
            <a:r>
              <a:rPr lang="de-CH" b="0" dirty="0" smtClean="0">
                <a:solidFill>
                  <a:schemeClr val="tx1"/>
                </a:solidFill>
              </a:rPr>
              <a:t> zur nachhaltigen Produktion von Energie nutzen sowie die </a:t>
            </a:r>
            <a:r>
              <a:rPr lang="de-CH" dirty="0" smtClean="0">
                <a:solidFill>
                  <a:schemeClr val="tx1"/>
                </a:solidFill>
              </a:rPr>
              <a:t>Wertschöpfung in diesem für Gemeinden und Kanton volkswirtschaftlich wichtigen Bereich erhöhen</a:t>
            </a:r>
            <a:r>
              <a:rPr lang="de-CH" b="0" dirty="0" smtClean="0">
                <a:solidFill>
                  <a:schemeClr val="tx1"/>
                </a:solidFill>
              </a:rPr>
              <a:t>.</a:t>
            </a:r>
          </a:p>
          <a:p>
            <a:endParaRPr lang="de-CH" sz="600" b="0" dirty="0" smtClean="0">
              <a:solidFill>
                <a:schemeClr val="tx1"/>
              </a:solidFill>
            </a:endParaRPr>
          </a:p>
          <a:p>
            <a:r>
              <a:rPr lang="de-CH" dirty="0" smtClean="0">
                <a:solidFill>
                  <a:schemeClr val="tx1"/>
                </a:solidFill>
              </a:rPr>
              <a:t>Waldwirtschaft</a:t>
            </a:r>
            <a:r>
              <a:rPr lang="de-CH" b="0" dirty="0" smtClean="0">
                <a:solidFill>
                  <a:schemeClr val="tx1"/>
                </a:solidFill>
              </a:rPr>
              <a:t> - Abhängigkeit der Schutzwaldpflege vom Holzmarkt auf ein Minimum reduzieren; </a:t>
            </a:r>
            <a:r>
              <a:rPr lang="de-CH" dirty="0" smtClean="0">
                <a:solidFill>
                  <a:schemeClr val="tx1"/>
                </a:solidFill>
              </a:rPr>
              <a:t>Waldwirtschaft optimieren und den Holzabsatz fördern</a:t>
            </a:r>
            <a:r>
              <a:rPr lang="de-CH" b="0" dirty="0" smtClean="0">
                <a:solidFill>
                  <a:schemeClr val="tx1"/>
                </a:solidFill>
              </a:rPr>
              <a:t>; Mittelfristig eine wettbewerbsfähige Wirtschaftsstruktur in der Wald- und Holzbranche anstreben.</a:t>
            </a:r>
            <a:endParaRPr lang="de-CH" b="0" dirty="0" smtClean="0"/>
          </a:p>
          <a:p>
            <a:endParaRPr lang="de-CH" b="0" dirty="0" smtClean="0"/>
          </a:p>
          <a:p>
            <a:endParaRPr lang="de-CH" b="0" dirty="0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de-CH" dirty="0" smtClean="0"/>
              <a:t>Strategische Absichten und ausgewählte Programmpunkte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453096"/>
          </a:xfrm>
        </p:spPr>
        <p:txBody>
          <a:bodyPr/>
          <a:lstStyle/>
          <a:p>
            <a:pPr indent="0">
              <a:buNone/>
            </a:pPr>
            <a:r>
              <a:rPr lang="de-DE" sz="1600" dirty="0" smtClean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de-CH" sz="1600" dirty="0" smtClean="0">
                <a:solidFill>
                  <a:schemeClr val="accent6">
                    <a:lumMod val="75000"/>
                  </a:schemeClr>
                </a:solidFill>
              </a:rPr>
              <a:t>Sich als attraktiver Arbeits- und Lebensraum entwickeln"</a:t>
            </a:r>
          </a:p>
          <a:p>
            <a:pPr indent="0">
              <a:buNone/>
            </a:pPr>
            <a:endParaRPr lang="de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Raum- und Siedlungsentwicklung </a:t>
            </a:r>
            <a:r>
              <a:rPr lang="de-DE" b="0" dirty="0" smtClean="0">
                <a:solidFill>
                  <a:schemeClr val="tx1"/>
                </a:solidFill>
              </a:rPr>
              <a:t>- </a:t>
            </a:r>
            <a:r>
              <a:rPr lang="de-CH" b="0" dirty="0" smtClean="0">
                <a:solidFill>
                  <a:schemeClr val="tx1"/>
                </a:solidFill>
              </a:rPr>
              <a:t>Erarbeiten einer </a:t>
            </a:r>
            <a:r>
              <a:rPr lang="de-CH" dirty="0" smtClean="0">
                <a:solidFill>
                  <a:schemeClr val="tx1"/>
                </a:solidFill>
              </a:rPr>
              <a:t>zukunftsgerichteten Umsetzungsstrategie für das Raumkonzept Schweiz</a:t>
            </a:r>
            <a:r>
              <a:rPr lang="de-CH" b="0" dirty="0" smtClean="0">
                <a:solidFill>
                  <a:schemeClr val="tx1"/>
                </a:solidFill>
              </a:rPr>
              <a:t>; Förderung der Entwicklung für Wohnen und Arbeiten an zentralen Lagen; verstärkter Schutz des wertvollen Kulturlandes mittels strategischer Vorgaben für nachgelagerte Planungen und für grosse Projekt-Entwicklungen sowie mittels eines kantonalen Aktionsplans zur Förderung von hohen Siedlungsdichten.</a:t>
            </a:r>
          </a:p>
          <a:p>
            <a:endParaRPr lang="de-CH" sz="600" b="0" dirty="0" smtClean="0">
              <a:solidFill>
                <a:schemeClr val="tx1"/>
              </a:solidFill>
            </a:endParaRPr>
          </a:p>
          <a:p>
            <a:r>
              <a:rPr lang="de-CH" dirty="0" smtClean="0">
                <a:solidFill>
                  <a:schemeClr val="tx1"/>
                </a:solidFill>
              </a:rPr>
              <a:t>Strassenunterhalt und Transitverkehr </a:t>
            </a:r>
            <a:r>
              <a:rPr lang="de-CH" b="0" dirty="0" smtClean="0">
                <a:solidFill>
                  <a:schemeClr val="tx1"/>
                </a:solidFill>
              </a:rPr>
              <a:t>- </a:t>
            </a:r>
            <a:r>
              <a:rPr lang="de-DE" b="0" dirty="0" smtClean="0">
                <a:solidFill>
                  <a:schemeClr val="tx1"/>
                </a:solidFill>
              </a:rPr>
              <a:t>Bereitstellen eines gut unterhaltenen und </a:t>
            </a:r>
            <a:r>
              <a:rPr lang="de-DE" dirty="0" smtClean="0">
                <a:solidFill>
                  <a:schemeClr val="tx1"/>
                </a:solidFill>
              </a:rPr>
              <a:t>bedürfnisgerechten</a:t>
            </a:r>
            <a:r>
              <a:rPr lang="de-DE" b="0" dirty="0" smtClean="0">
                <a:solidFill>
                  <a:schemeClr val="tx1"/>
                </a:solidFill>
              </a:rPr>
              <a:t> </a:t>
            </a:r>
            <a:r>
              <a:rPr lang="de-DE" dirty="0" err="1" smtClean="0">
                <a:solidFill>
                  <a:schemeClr val="tx1"/>
                </a:solidFill>
              </a:rPr>
              <a:t>Strassennetzes</a:t>
            </a:r>
            <a:r>
              <a:rPr lang="de-DE" b="0" dirty="0" smtClean="0">
                <a:solidFill>
                  <a:schemeClr val="tx1"/>
                </a:solidFill>
              </a:rPr>
              <a:t> mit hoher zeitlicher Verfügbarkeit zur </a:t>
            </a:r>
            <a:r>
              <a:rPr lang="de-DE" b="0" dirty="0" err="1" smtClean="0">
                <a:solidFill>
                  <a:schemeClr val="tx1"/>
                </a:solidFill>
              </a:rPr>
              <a:t>Erschliessung</a:t>
            </a:r>
            <a:r>
              <a:rPr lang="de-DE" b="0" dirty="0" smtClean="0">
                <a:solidFill>
                  <a:schemeClr val="tx1"/>
                </a:solidFill>
              </a:rPr>
              <a:t> des Kantonsgebietes durch den privaten und </a:t>
            </a:r>
            <a:r>
              <a:rPr lang="de-DE" dirty="0" smtClean="0">
                <a:solidFill>
                  <a:schemeClr val="tx1"/>
                </a:solidFill>
              </a:rPr>
              <a:t>öffentlichen Verkehr</a:t>
            </a:r>
            <a:r>
              <a:rPr lang="de-DE" b="0" dirty="0" smtClean="0">
                <a:solidFill>
                  <a:schemeClr val="tx1"/>
                </a:solidFill>
              </a:rPr>
              <a:t>; </a:t>
            </a:r>
            <a:r>
              <a:rPr lang="de-DE" dirty="0" smtClean="0">
                <a:solidFill>
                  <a:schemeClr val="tx1"/>
                </a:solidFill>
              </a:rPr>
              <a:t>kein wesentlicher Mehrverkehr</a:t>
            </a:r>
            <a:r>
              <a:rPr lang="de-DE" b="0" dirty="0" smtClean="0">
                <a:solidFill>
                  <a:schemeClr val="tx1"/>
                </a:solidFill>
              </a:rPr>
              <a:t>, insbesondere Schwerverkehr, auf der San Bernardino-Achse infolge der Sanierung des </a:t>
            </a:r>
            <a:r>
              <a:rPr lang="de-DE" b="0" dirty="0" err="1" smtClean="0">
                <a:solidFill>
                  <a:schemeClr val="tx1"/>
                </a:solidFill>
              </a:rPr>
              <a:t>Gotthardstrassentunnels</a:t>
            </a:r>
            <a:r>
              <a:rPr lang="de-DE" b="0" dirty="0" smtClean="0">
                <a:solidFill>
                  <a:schemeClr val="tx1"/>
                </a:solidFill>
              </a:rPr>
              <a:t>.</a:t>
            </a:r>
            <a:endParaRPr lang="de-CH" b="0" dirty="0" smtClean="0">
              <a:solidFill>
                <a:schemeClr val="tx1"/>
              </a:solidFill>
            </a:endParaRPr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CH" dirty="0" smtClean="0"/>
              <a:t>Regierungsprogramm und</a:t>
            </a:r>
          </a:p>
          <a:p>
            <a:r>
              <a:rPr lang="de-CH" dirty="0" smtClean="0"/>
              <a:t>Finanzplan 2013-2016</a:t>
            </a:r>
          </a:p>
          <a:p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539750" y="1412751"/>
            <a:ext cx="8181975" cy="300027"/>
          </a:xfrm>
        </p:spPr>
        <p:txBody>
          <a:bodyPr/>
          <a:lstStyle/>
          <a:p>
            <a:r>
              <a:rPr lang="de-CH" dirty="0" smtClean="0"/>
              <a:t>Strategische Absichten und ausgewählte Programmpunkte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39749" y="1784216"/>
            <a:ext cx="8183563" cy="4453096"/>
          </a:xfrm>
        </p:spPr>
        <p:txBody>
          <a:bodyPr/>
          <a:lstStyle/>
          <a:p>
            <a:pPr indent="0">
              <a:buNone/>
            </a:pPr>
            <a:r>
              <a:rPr lang="de-DE" sz="1600" dirty="0" smtClean="0">
                <a:solidFill>
                  <a:schemeClr val="accent6">
                    <a:lumMod val="75000"/>
                  </a:schemeClr>
                </a:solidFill>
              </a:rPr>
              <a:t>"</a:t>
            </a:r>
            <a:r>
              <a:rPr lang="de-CH" sz="1600" dirty="0" smtClean="0">
                <a:solidFill>
                  <a:schemeClr val="accent6">
                    <a:lumMod val="75000"/>
                  </a:schemeClr>
                </a:solidFill>
              </a:rPr>
              <a:t>Staatliche Strukturen und Verfahren vereinfachen und für Bürgerinnen</a:t>
            </a:r>
            <a:br>
              <a:rPr lang="de-CH" sz="16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CH" sz="1600" dirty="0" smtClean="0">
                <a:solidFill>
                  <a:schemeClr val="accent6">
                    <a:lumMod val="75000"/>
                  </a:schemeClr>
                </a:solidFill>
              </a:rPr>
              <a:t>  und Bürger greifbarer machen"</a:t>
            </a:r>
          </a:p>
          <a:p>
            <a:pPr indent="0">
              <a:buNone/>
            </a:pPr>
            <a:endParaRPr lang="de-CH" sz="6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CH" dirty="0" smtClean="0">
                <a:solidFill>
                  <a:schemeClr val="tx1"/>
                </a:solidFill>
              </a:rPr>
              <a:t>Dienstleistungsqualität und Verfahrenskoordination </a:t>
            </a:r>
            <a:r>
              <a:rPr lang="de-CH" b="0" dirty="0" smtClean="0">
                <a:solidFill>
                  <a:schemeClr val="tx1"/>
                </a:solidFill>
              </a:rPr>
              <a:t>- </a:t>
            </a:r>
            <a:r>
              <a:rPr lang="de-DE" b="0" dirty="0" smtClean="0">
                <a:solidFill>
                  <a:schemeClr val="tx1"/>
                </a:solidFill>
              </a:rPr>
              <a:t>Investoren </a:t>
            </a:r>
            <a:r>
              <a:rPr lang="de-DE" dirty="0" smtClean="0">
                <a:solidFill>
                  <a:schemeClr val="tx1"/>
                </a:solidFill>
              </a:rPr>
              <a:t>aktiv durch eine zentrale Anlaufstelle mit entsprechenden Entscheidungskompetenzen betreuen</a:t>
            </a:r>
            <a:r>
              <a:rPr lang="de-DE" b="0" dirty="0" smtClean="0">
                <a:solidFill>
                  <a:schemeClr val="tx1"/>
                </a:solidFill>
              </a:rPr>
              <a:t>; im Rahmen der Totalrevision des Wirtschaftsentwicklungsgesetzes Abläufe und Zuständigkeiten prüfen und anpassen.</a:t>
            </a:r>
          </a:p>
          <a:p>
            <a:endParaRPr lang="de-DE" sz="600" b="0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Gemeinde- und Gebietsreform </a:t>
            </a:r>
            <a:r>
              <a:rPr lang="de-DE" b="0" dirty="0" smtClean="0">
                <a:solidFill>
                  <a:schemeClr val="tx1"/>
                </a:solidFill>
              </a:rPr>
              <a:t>- </a:t>
            </a:r>
            <a:r>
              <a:rPr lang="de-CH" b="0" dirty="0" smtClean="0">
                <a:solidFill>
                  <a:schemeClr val="tx1"/>
                </a:solidFill>
              </a:rPr>
              <a:t>Gemeindereform konsequent umsetzen, </a:t>
            </a:r>
            <a:r>
              <a:rPr lang="de-CH" dirty="0" smtClean="0">
                <a:solidFill>
                  <a:schemeClr val="tx1"/>
                </a:solidFill>
              </a:rPr>
              <a:t>Fusionshemmnisse beseitigen und Fusionsanreize schaffen</a:t>
            </a:r>
            <a:r>
              <a:rPr lang="de-CH" b="0" dirty="0" smtClean="0">
                <a:solidFill>
                  <a:schemeClr val="tx1"/>
                </a:solidFill>
              </a:rPr>
              <a:t>; Fusionsprojekte angemessen unterstützen; Schaffung einer einzigen mittleren Ebene; Zusammenführen von Bezirken und Regionalverbänden in die Regionen; </a:t>
            </a:r>
            <a:r>
              <a:rPr lang="de-CH" dirty="0" smtClean="0">
                <a:solidFill>
                  <a:schemeClr val="tx1"/>
                </a:solidFill>
              </a:rPr>
              <a:t>Wahlreform nach Gebietsreform</a:t>
            </a:r>
            <a:r>
              <a:rPr lang="de-CH" b="0" dirty="0" smtClean="0">
                <a:solidFill>
                  <a:schemeClr val="tx1"/>
                </a:solidFill>
              </a:rPr>
              <a:t>.</a:t>
            </a:r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 smtClean="0"/>
          </a:p>
          <a:p>
            <a:endParaRPr lang="de-CH" b="0" dirty="0"/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342578" y="6362278"/>
            <a:ext cx="1863627" cy="216024"/>
          </a:xfrm>
          <a:prstGeom prst="rect">
            <a:avLst/>
          </a:prstGeom>
        </p:spPr>
        <p:txBody>
          <a:bodyPr lIns="0" tIns="0" rIns="0" bIns="0"/>
          <a:lstStyle/>
          <a:p>
            <a:pPr marL="0" marR="0" lvl="0" indent="180975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5000"/>
              <a:tabLst/>
              <a:defRPr/>
            </a:pPr>
            <a:r>
              <a:rPr kumimoji="0" lang="de-CH" sz="9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Chur, 12. Dezember 2011</a:t>
            </a:r>
            <a:endParaRPr kumimoji="0" lang="de-CH" sz="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äsentation_GR_Vorlagen_aktuell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3180FC626EA0140BE28366283DF549E" ma:contentTypeVersion="5" ma:contentTypeDescription="Ein neues Dokument erstellen." ma:contentTypeScope="" ma:versionID="fd757e0f5cbc1ac02a1136b92b04642d">
  <xsd:schema xmlns:xsd="http://www.w3.org/2001/XMLSchema" xmlns:xs="http://www.w3.org/2001/XMLSchema" xmlns:p="http://schemas.microsoft.com/office/2006/metadata/properties" xmlns:ns1="http://schemas.microsoft.com/sharepoint/v3" xmlns:ns3="b9bbc5c3-42c9-4c30-b7a3-3f0c5e2a5378" targetNamespace="http://schemas.microsoft.com/office/2006/metadata/properties" ma:root="true" ma:fieldsID="600d86bdf1e3b256b7ca240732f8cfdd" ns1:_="" ns3:_="">
    <xsd:import namespace="http://schemas.microsoft.com/sharepoint/v3"/>
    <xsd:import namespace="b9bbc5c3-42c9-4c30-b7a3-3f0c5e2a5378"/>
    <xsd:element name="properties">
      <xsd:complexType>
        <xsd:sequence>
          <xsd:element name="documentManagement">
            <xsd:complexType>
              <xsd:all>
                <xsd:element ref="ns1:Language" minOccurs="0"/>
                <xsd:element ref="ns3:Customer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1" nillable="true" ma:displayName="Sprache" ma:default="DE" ma:format="Dropdown" ma:internalName="Language">
      <xsd:simpleType>
        <xsd:restriction base="dms:Choice">
          <xsd:enumeration value="DE"/>
          <xsd:enumeration value="RM"/>
          <xsd:enumeration value="IT"/>
          <xsd:enumeration value="E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bbc5c3-42c9-4c30-b7a3-3f0c5e2a5378" elementFormDefault="qualified">
    <xsd:import namespace="http://schemas.microsoft.com/office/2006/documentManagement/types"/>
    <xsd:import namespace="http://schemas.microsoft.com/office/infopath/2007/PartnerControls"/>
    <xsd:element name="CustomerID" ma:index="12" nillable="true" ma:displayName="Benutzerdefinierte ID-Nummer" ma:description="Alfabetische ID zu Sortierzwecken - arbeiten Sie mit Lücken!&#10;0-9 vor A-Z - verwenden Sie min. 3-4 Zeichen/Ziffern&#10;Beispiel: 1000 A1000 B1000" ma:internalName="CustomerID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 ma:index="8" ma:displayName="Kommentare"/>
        <xsd:element name="keywords" minOccurs="0" maxOccurs="1" type="xsd:string" ma:index="10" ma:displayName="Schlüsselwörter"/>
        <xsd:element ref="dc:language" minOccurs="0" maxOccurs="1"/>
        <xsd:element name="category" minOccurs="0" maxOccurs="1" type="xsd:string" ma:index="9" ma:displayName="Kategorie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CustomerID xmlns="b9bbc5c3-42c9-4c30-b7a3-3f0c5e2a5378">C</CustomerID>
    <Language xmlns="http://schemas.microsoft.com/sharepoint/v3">DE</Language>
  </documentManagement>
</p:properties>
</file>

<file path=customXml/itemProps1.xml><?xml version="1.0" encoding="utf-8"?>
<ds:datastoreItem xmlns:ds="http://schemas.openxmlformats.org/officeDocument/2006/customXml" ds:itemID="{D820E027-211F-41E8-8E21-A1D764611B6B}"/>
</file>

<file path=customXml/itemProps2.xml><?xml version="1.0" encoding="utf-8"?>
<ds:datastoreItem xmlns:ds="http://schemas.openxmlformats.org/officeDocument/2006/customXml" ds:itemID="{E8125564-25C7-4C33-8103-72B195B9C36A}"/>
</file>

<file path=customXml/itemProps3.xml><?xml version="1.0" encoding="utf-8"?>
<ds:datastoreItem xmlns:ds="http://schemas.openxmlformats.org/officeDocument/2006/customXml" ds:itemID="{ACFA6A88-46FE-44F7-8BF4-575D1B89FF4B}"/>
</file>

<file path=docProps/app.xml><?xml version="1.0" encoding="utf-8"?>
<Properties xmlns="http://schemas.openxmlformats.org/officeDocument/2006/extended-properties" xmlns:vt="http://schemas.openxmlformats.org/officeDocument/2006/docPropsVTypes">
  <Template>Präsentation_GR_Vorlagen_aktuell</Template>
  <TotalTime>0</TotalTime>
  <Words>1369</Words>
  <Application>Microsoft Office PowerPoint</Application>
  <PresentationFormat>Bildschirmpräsentation (4:3)</PresentationFormat>
  <Paragraphs>231</Paragraphs>
  <Slides>15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15</vt:i4>
      </vt:variant>
    </vt:vector>
  </HeadingPairs>
  <TitlesOfParts>
    <vt:vector size="18" baseType="lpstr">
      <vt:lpstr>Präsentation_GR_Vorlagen_aktuell</vt:lpstr>
      <vt:lpstr>Document</vt:lpstr>
      <vt:lpstr>Arbeitsblatt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</vt:vector>
  </TitlesOfParts>
  <Company>Kantonale Verwaltung Graubünden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Regierungsprogramm und Finanzplan 2013-2016</dc:title>
  <dc:creator>König Curdin</dc:creator>
  <cp:keywords/>
  <dc:description/>
  <cp:lastModifiedBy>König Curdin</cp:lastModifiedBy>
  <cp:revision>315</cp:revision>
  <dcterms:created xsi:type="dcterms:W3CDTF">2011-10-17T14:27:18Z</dcterms:created>
  <dcterms:modified xsi:type="dcterms:W3CDTF">2011-11-21T06:08:07Z</dcterms:modified>
  <cp:category>RP-FP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0x01010063180FC626EA0140BE28366283DF549E</vt:lpwstr>
  </property>
  <property fmtid="{D5CDD505-2E9C-101B-9397-08002B2CF9AE}" pid="3" name="Order">
    <vt:r8>1700</vt:r8>
  </property>
</Properties>
</file>