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Default Extension="doc" ContentType="application/msword"/>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Lst>
  <p:notesMasterIdLst>
    <p:notesMasterId r:id="rId21"/>
  </p:notesMasterIdLst>
  <p:handoutMasterIdLst>
    <p:handoutMasterId r:id="rId22"/>
  </p:handoutMasterIdLst>
  <p:sldIdLst>
    <p:sldId id="266" r:id="rId6"/>
    <p:sldId id="268" r:id="rId7"/>
    <p:sldId id="282" r:id="rId8"/>
    <p:sldId id="270" r:id="rId9"/>
    <p:sldId id="271" r:id="rId10"/>
    <p:sldId id="272" r:id="rId11"/>
    <p:sldId id="273" r:id="rId12"/>
    <p:sldId id="283" r:id="rId13"/>
    <p:sldId id="278" r:id="rId14"/>
    <p:sldId id="279" r:id="rId15"/>
    <p:sldId id="280" r:id="rId16"/>
    <p:sldId id="274" r:id="rId17"/>
    <p:sldId id="275" r:id="rId18"/>
    <p:sldId id="276" r:id="rId19"/>
    <p:sldId id="281" r:id="rId20"/>
  </p:sldIdLst>
  <p:sldSz cx="9144000" cy="6858000" type="screen4x3"/>
  <p:notesSz cx="6810375" cy="99425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A8AA"/>
    <a:srgbClr val="FFD500"/>
    <a:srgbClr val="0073A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3" autoAdjust="0"/>
  </p:normalViewPr>
  <p:slideViewPr>
    <p:cSldViewPr showGuides="1">
      <p:cViewPr varScale="1">
        <p:scale>
          <a:sx n="68" d="100"/>
          <a:sy n="68" d="100"/>
        </p:scale>
        <p:origin x="-396" y="-108"/>
      </p:cViewPr>
      <p:guideLst>
        <p:guide orient="horz" pos="1026"/>
        <p:guide orient="horz" pos="346"/>
        <p:guide orient="horz" pos="3974"/>
        <p:guide orient="horz" pos="3475"/>
        <p:guide orient="horz" pos="4110"/>
        <p:guide orient="horz" pos="1344"/>
        <p:guide orient="horz" pos="3203"/>
        <p:guide orient="horz" pos="3022"/>
        <p:guide pos="3016"/>
        <p:guide pos="340"/>
        <p:guide pos="5495"/>
        <p:guide pos="2381"/>
        <p:guide pos="4694"/>
      </p:guideLst>
    </p:cSldViewPr>
  </p:slideViewPr>
  <p:outlineViewPr>
    <p:cViewPr>
      <p:scale>
        <a:sx n="33" d="100"/>
        <a:sy n="33" d="100"/>
      </p:scale>
      <p:origin x="42" y="0"/>
    </p:cViewPr>
  </p:outlineViewPr>
  <p:notesTextViewPr>
    <p:cViewPr>
      <p:scale>
        <a:sx n="100" d="100"/>
        <a:sy n="100" d="100"/>
      </p:scale>
      <p:origin x="0" y="0"/>
    </p:cViewPr>
  </p:notesTextViewPr>
  <p:notesViewPr>
    <p:cSldViewPr showGuides="1">
      <p:cViewPr varScale="1">
        <p:scale>
          <a:sx n="83" d="100"/>
          <a:sy n="83" d="100"/>
        </p:scale>
        <p:origin x="-2268" y="-78"/>
      </p:cViewPr>
      <p:guideLst>
        <p:guide orient="horz" pos="3132"/>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7625" y="0"/>
            <a:ext cx="2951163" cy="496888"/>
          </a:xfrm>
          <a:prstGeom prst="rect">
            <a:avLst/>
          </a:prstGeom>
        </p:spPr>
        <p:txBody>
          <a:bodyPr vert="horz" lIns="91440" tIns="45720" rIns="91440" bIns="45720" rtlCol="0"/>
          <a:lstStyle>
            <a:lvl1pPr algn="r">
              <a:defRPr sz="1200"/>
            </a:lvl1pPr>
          </a:lstStyle>
          <a:p>
            <a:fld id="{69EA05C2-616E-4B96-B037-105BA37E9173}" type="datetimeFigureOut">
              <a:rPr lang="de-CH" smtClean="0"/>
              <a:pPr/>
              <a:t>07.12.2011</a:t>
            </a:fld>
            <a:endParaRPr lang="it-IT"/>
          </a:p>
        </p:txBody>
      </p:sp>
      <p:sp>
        <p:nvSpPr>
          <p:cNvPr id="4" name="Fußzeilenplatzhalter 3"/>
          <p:cNvSpPr>
            <a:spLocks noGrp="1"/>
          </p:cNvSpPr>
          <p:nvPr>
            <p:ph type="ftr" sz="quarter" idx="2"/>
          </p:nvPr>
        </p:nvSpPr>
        <p:spPr>
          <a:xfrm>
            <a:off x="0" y="9444038"/>
            <a:ext cx="2951163" cy="496887"/>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7625" y="9444038"/>
            <a:ext cx="2951163" cy="496887"/>
          </a:xfrm>
          <a:prstGeom prst="rect">
            <a:avLst/>
          </a:prstGeom>
        </p:spPr>
        <p:txBody>
          <a:bodyPr vert="horz" lIns="91440" tIns="45720" rIns="91440" bIns="45720" rtlCol="0" anchor="b"/>
          <a:lstStyle>
            <a:lvl1pPr algn="r">
              <a:defRPr sz="1200"/>
            </a:lvl1pPr>
          </a:lstStyle>
          <a:p>
            <a:fld id="{5D2CCD2F-302B-4E50-B003-A607404129B4}" type="slidenum">
              <a:rPr lang="de-CH" smtClean="0"/>
              <a:pPr/>
              <a:t>‹Nr.›</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65ACF87B-D32B-4DFE-8383-13C6A036F51C}" type="datetimeFigureOut">
              <a:rPr lang="de-DE" smtClean="0"/>
              <a:pPr/>
              <a:t>07.12.2011</a:t>
            </a:fld>
            <a:endParaRPr lang="it-IT"/>
          </a:p>
        </p:txBody>
      </p:sp>
      <p:sp>
        <p:nvSpPr>
          <p:cNvPr id="4" name="Folienbildplatzhalt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A12E3EDC-2382-42E6-AB97-71ACB386E59E}" type="slidenum">
              <a:rPr lang="de-CH" smtClean="0"/>
              <a:pPr/>
              <a:t>‹Nr.›</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eite">
    <p:spTree>
      <p:nvGrpSpPr>
        <p:cNvPr id="1" name=""/>
        <p:cNvGrpSpPr/>
        <p:nvPr/>
      </p:nvGrpSpPr>
      <p:grpSpPr>
        <a:xfrm>
          <a:off x="0" y="0"/>
          <a:ext cx="0" cy="0"/>
          <a:chOff x="0" y="0"/>
          <a:chExt cx="0" cy="0"/>
        </a:xfrm>
      </p:grpSpPr>
      <p:sp>
        <p:nvSpPr>
          <p:cNvPr id="21" name="Bildplatzhalter 20"/>
          <p:cNvSpPr>
            <a:spLocks noGrp="1"/>
          </p:cNvSpPr>
          <p:nvPr>
            <p:ph type="pic" sz="quarter" idx="11"/>
          </p:nvPr>
        </p:nvSpPr>
        <p:spPr>
          <a:xfrm>
            <a:off x="539750" y="1628775"/>
            <a:ext cx="8181975" cy="3873513"/>
          </a:xfrm>
          <a:prstGeom prst="rect">
            <a:avLst/>
          </a:prstGeom>
          <a:noFill/>
        </p:spPr>
        <p:txBody>
          <a:bodyPr/>
          <a:lstStyle>
            <a:lvl1pPr>
              <a:buFontTx/>
              <a:buNone/>
              <a:defRPr>
                <a:solidFill>
                  <a:sysClr val="windowText" lastClr="000000"/>
                </a:solidFill>
                <a:latin typeface="Arial" pitchFamily="34" charset="0"/>
                <a:cs typeface="Arial" pitchFamily="34" charset="0"/>
              </a:defRPr>
            </a:lvl1pPr>
          </a:lstStyle>
          <a:p>
            <a:r>
              <a:rPr lang="de-DE" smtClean="0"/>
              <a:t>Bild durch Klicken auf Symbol hinzufügen</a:t>
            </a:r>
            <a:endParaRPr lang="de-CH" dirty="0"/>
          </a:p>
        </p:txBody>
      </p:sp>
      <p:sp>
        <p:nvSpPr>
          <p:cNvPr id="23" name="Textplatzhalter 22"/>
          <p:cNvSpPr>
            <a:spLocks noGrp="1"/>
          </p:cNvSpPr>
          <p:nvPr>
            <p:ph type="body" sz="quarter" idx="12" hasCustomPrompt="1"/>
          </p:nvPr>
        </p:nvSpPr>
        <p:spPr>
          <a:xfrm>
            <a:off x="4594231" y="4500570"/>
            <a:ext cx="2857494" cy="214314"/>
          </a:xfrm>
          <a:prstGeom prst="rect">
            <a:avLst/>
          </a:prstGeom>
          <a:ln>
            <a:noFill/>
          </a:ln>
        </p:spPr>
        <p:txBody>
          <a:bodyPr lIns="0" tIns="0" rIns="0" bIns="0">
            <a:normAutofit/>
          </a:bodyPr>
          <a:lstStyle>
            <a:lvl1pPr algn="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a:t>
            </a:r>
            <a:endParaRPr lang="de-CH" dirty="0"/>
          </a:p>
        </p:txBody>
      </p:sp>
      <p:sp>
        <p:nvSpPr>
          <p:cNvPr id="27" name="Textplatzhalter 22"/>
          <p:cNvSpPr>
            <a:spLocks noGrp="1"/>
          </p:cNvSpPr>
          <p:nvPr>
            <p:ph type="body" sz="quarter" idx="13" hasCustomPrompt="1"/>
          </p:nvPr>
        </p:nvSpPr>
        <p:spPr>
          <a:xfrm>
            <a:off x="4594231" y="4786321"/>
            <a:ext cx="2857494" cy="214314"/>
          </a:xfrm>
          <a:prstGeom prst="rect">
            <a:avLst/>
          </a:prstGeom>
        </p:spPr>
        <p:txBody>
          <a:bodyPr lIns="0" tIns="0" rIns="0" bIns="0">
            <a:normAutofit/>
          </a:bodyPr>
          <a:lstStyle>
            <a:lvl1pPr algn="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a:t>
            </a:r>
            <a:endParaRPr lang="de-CH" dirty="0"/>
          </a:p>
        </p:txBody>
      </p:sp>
      <p:sp>
        <p:nvSpPr>
          <p:cNvPr id="28" name="Textplatzhalter 22"/>
          <p:cNvSpPr>
            <a:spLocks noGrp="1"/>
          </p:cNvSpPr>
          <p:nvPr>
            <p:ph type="body" sz="quarter" idx="14" hasCustomPrompt="1"/>
          </p:nvPr>
        </p:nvSpPr>
        <p:spPr>
          <a:xfrm>
            <a:off x="4594231" y="5072073"/>
            <a:ext cx="2857494" cy="214314"/>
          </a:xfrm>
          <a:prstGeom prst="rect">
            <a:avLst/>
          </a:prstGeom>
        </p:spPr>
        <p:txBody>
          <a:bodyPr lIns="0" tIns="0" rIns="0" bIns="0">
            <a:normAutofit/>
          </a:bodyPr>
          <a:lstStyle>
            <a:lvl1pPr algn="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a:t>
            </a:r>
            <a:endParaRPr lang="de-CH" dirty="0"/>
          </a:p>
        </p:txBody>
      </p:sp>
      <p:sp>
        <p:nvSpPr>
          <p:cNvPr id="39" name="Textplatzhalter 38"/>
          <p:cNvSpPr>
            <a:spLocks noGrp="1"/>
          </p:cNvSpPr>
          <p:nvPr>
            <p:ph type="body" sz="quarter" idx="15" hasCustomPrompt="1"/>
          </p:nvPr>
        </p:nvSpPr>
        <p:spPr>
          <a:xfrm>
            <a:off x="539750" y="1628775"/>
            <a:ext cx="4246564"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41" name="Textplatzhalter 38"/>
          <p:cNvSpPr>
            <a:spLocks noGrp="1"/>
          </p:cNvSpPr>
          <p:nvPr>
            <p:ph type="body" sz="quarter" idx="16" hasCustomPrompt="1"/>
          </p:nvPr>
        </p:nvSpPr>
        <p:spPr>
          <a:xfrm>
            <a:off x="4786314" y="1628775"/>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42" name="Textplatzhalter 38"/>
          <p:cNvSpPr>
            <a:spLocks noGrp="1"/>
          </p:cNvSpPr>
          <p:nvPr>
            <p:ph type="body" sz="quarter" idx="17" hasCustomPrompt="1"/>
          </p:nvPr>
        </p:nvSpPr>
        <p:spPr>
          <a:xfrm>
            <a:off x="7429325" y="1628775"/>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32"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ine Bildseite_querformat">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11" name="Bildplatzhalter 10"/>
          <p:cNvSpPr>
            <a:spLocks noGrp="1"/>
          </p:cNvSpPr>
          <p:nvPr>
            <p:ph type="pic" sz="quarter" idx="19"/>
          </p:nvPr>
        </p:nvSpPr>
        <p:spPr>
          <a:xfrm>
            <a:off x="539750" y="1628775"/>
            <a:ext cx="8183563" cy="3887788"/>
          </a:xfrm>
          <a:prstGeom prst="rect">
            <a:avLst/>
          </a:prstGeom>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sp>
        <p:nvSpPr>
          <p:cNvPr id="14" name="Textplatzhalter 38"/>
          <p:cNvSpPr>
            <a:spLocks noGrp="1"/>
          </p:cNvSpPr>
          <p:nvPr>
            <p:ph type="body" sz="quarter" idx="15" hasCustomPrompt="1"/>
          </p:nvPr>
        </p:nvSpPr>
        <p:spPr>
          <a:xfrm>
            <a:off x="539750" y="1628775"/>
            <a:ext cx="4246564"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15" name="Textplatzhalter 38"/>
          <p:cNvSpPr>
            <a:spLocks noGrp="1"/>
          </p:cNvSpPr>
          <p:nvPr>
            <p:ph type="body" sz="quarter" idx="16" hasCustomPrompt="1"/>
          </p:nvPr>
        </p:nvSpPr>
        <p:spPr>
          <a:xfrm>
            <a:off x="4786314" y="1628775"/>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8" name="Textplatzhalter 38"/>
          <p:cNvSpPr>
            <a:spLocks noGrp="1"/>
          </p:cNvSpPr>
          <p:nvPr>
            <p:ph type="body" sz="quarter" idx="17" hasCustomPrompt="1"/>
          </p:nvPr>
        </p:nvSpPr>
        <p:spPr>
          <a:xfrm>
            <a:off x="7429325" y="1628775"/>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eine Bildseite_hochformat">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11" name="Bildplatzhalter 10"/>
          <p:cNvSpPr>
            <a:spLocks noGrp="1"/>
          </p:cNvSpPr>
          <p:nvPr>
            <p:ph type="pic" sz="quarter" idx="19"/>
          </p:nvPr>
        </p:nvSpPr>
        <p:spPr>
          <a:xfrm>
            <a:off x="552448" y="1628775"/>
            <a:ext cx="3222000" cy="3887788"/>
          </a:xfrm>
          <a:prstGeom prst="rect">
            <a:avLst/>
          </a:prstGeom>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sp>
        <p:nvSpPr>
          <p:cNvPr id="8" name="Textplatzhalter 38"/>
          <p:cNvSpPr>
            <a:spLocks noGrp="1"/>
          </p:cNvSpPr>
          <p:nvPr>
            <p:ph type="body" sz="quarter" idx="15" hasCustomPrompt="1"/>
          </p:nvPr>
        </p:nvSpPr>
        <p:spPr>
          <a:xfrm>
            <a:off x="546107" y="1628775"/>
            <a:ext cx="1800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9" name="Textplatzhalter 38"/>
          <p:cNvSpPr>
            <a:spLocks noGrp="1"/>
          </p:cNvSpPr>
          <p:nvPr>
            <p:ph type="body" sz="quarter" idx="25" hasCustomPrompt="1"/>
          </p:nvPr>
        </p:nvSpPr>
        <p:spPr>
          <a:xfrm>
            <a:off x="2332057" y="1628775"/>
            <a:ext cx="9720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3" name="Textplatzhalter 38"/>
          <p:cNvSpPr>
            <a:spLocks noGrp="1"/>
          </p:cNvSpPr>
          <p:nvPr>
            <p:ph type="body" sz="quarter" idx="26" hasCustomPrompt="1"/>
          </p:nvPr>
        </p:nvSpPr>
        <p:spPr>
          <a:xfrm>
            <a:off x="3299138" y="1628775"/>
            <a:ext cx="4680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seite_animiert">
    <p:bg>
      <p:bgRef idx="1001">
        <a:schemeClr val="bg1"/>
      </p:bgRef>
    </p:b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9"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3" name="Textplatzhalter 64"/>
          <p:cNvSpPr>
            <a:spLocks noGrp="1"/>
          </p:cNvSpPr>
          <p:nvPr>
            <p:ph type="body" sz="quarter" idx="13" hasCustomPrompt="1"/>
          </p:nvPr>
        </p:nvSpPr>
        <p:spPr>
          <a:xfrm>
            <a:off x="539749" y="2000240"/>
            <a:ext cx="8183563" cy="3516323"/>
          </a:xfrm>
          <a:prstGeom prst="rect">
            <a:avLst/>
          </a:prstGeom>
        </p:spPr>
        <p:txBody>
          <a:bodyPr lIns="0" tIns="0" rIns="0" bIns="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 (animiert)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fade">
                                      <p:cBhvr>
                                        <p:cTn id="12" dur="2000"/>
                                        <p:tgtEl>
                                          <p:spTgt spid="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xEl>
                                              <p:pRg st="2" end="2"/>
                                            </p:txEl>
                                          </p:spTgt>
                                        </p:tgtEl>
                                        <p:attrNameLst>
                                          <p:attrName>style.visibility</p:attrName>
                                        </p:attrNameLst>
                                      </p:cBhvr>
                                      <p:to>
                                        <p:strVal val="visible"/>
                                      </p:to>
                                    </p:set>
                                    <p:animEffect transition="in" filter="fade">
                                      <p:cBhvr>
                                        <p:cTn id="17" dur="2000"/>
                                        <p:tgtEl>
                                          <p:spTgt spid="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xEl>
                                              <p:pRg st="3" end="3"/>
                                            </p:txEl>
                                          </p:spTgt>
                                        </p:tgtEl>
                                        <p:attrNameLst>
                                          <p:attrName>style.visibility</p:attrName>
                                        </p:attrNameLst>
                                      </p:cBhvr>
                                      <p:to>
                                        <p:strVal val="visible"/>
                                      </p:to>
                                    </p:set>
                                    <p:animEffect transition="in" filter="fade">
                                      <p:cBhvr>
                                        <p:cTn id="22" dur="2000"/>
                                        <p:tgtEl>
                                          <p:spTgt spid="1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4" end="4"/>
                                            </p:txEl>
                                          </p:spTgt>
                                        </p:tgtEl>
                                        <p:attrNameLst>
                                          <p:attrName>style.visibility</p:attrName>
                                        </p:attrNameLst>
                                      </p:cBhvr>
                                      <p:to>
                                        <p:strVal val="visible"/>
                                      </p:to>
                                    </p:set>
                                    <p:animEffect transition="in" filter="fade">
                                      <p:cBhvr>
                                        <p:cTn id="27" dur="2000"/>
                                        <p:tgtEl>
                                          <p:spTgt spid="1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xEl>
                                              <p:pRg st="5" end="5"/>
                                            </p:txEl>
                                          </p:spTgt>
                                        </p:tgtEl>
                                        <p:attrNameLst>
                                          <p:attrName>style.visibility</p:attrName>
                                        </p:attrNameLst>
                                      </p:cBhvr>
                                      <p:to>
                                        <p:strVal val="visible"/>
                                      </p:to>
                                    </p:set>
                                    <p:animEffect transition="in" filter="fade">
                                      <p:cBhvr>
                                        <p:cTn id="32" dur="2000"/>
                                        <p:tgtEl>
                                          <p:spTgt spid="1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xEl>
                                              <p:pRg st="6" end="6"/>
                                            </p:txEl>
                                          </p:spTgt>
                                        </p:tgtEl>
                                        <p:attrNameLst>
                                          <p:attrName>style.visibility</p:attrName>
                                        </p:attrNameLst>
                                      </p:cBhvr>
                                      <p:to>
                                        <p:strVal val="visible"/>
                                      </p:to>
                                    </p:set>
                                    <p:animEffect transition="in" filter="fade">
                                      <p:cBhvr>
                                        <p:cTn id="37" dur="2000"/>
                                        <p:tgtEl>
                                          <p:spTgt spid="1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xEl>
                                              <p:pRg st="7" end="7"/>
                                            </p:txEl>
                                          </p:spTgt>
                                        </p:tgtEl>
                                        <p:attrNameLst>
                                          <p:attrName>style.visibility</p:attrName>
                                        </p:attrNameLst>
                                      </p:cBhvr>
                                      <p:to>
                                        <p:strVal val="visible"/>
                                      </p:to>
                                    </p:set>
                                    <p:animEffect transition="in" filter="fade">
                                      <p:cBhvr>
                                        <p:cTn id="42" dur="2000"/>
                                        <p:tgtEl>
                                          <p:spTgt spid="1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xEl>
                                              <p:pRg st="8" end="8"/>
                                            </p:txEl>
                                          </p:spTgt>
                                        </p:tgtEl>
                                        <p:attrNameLst>
                                          <p:attrName>style.visibility</p:attrName>
                                        </p:attrNameLst>
                                      </p:cBhvr>
                                      <p:to>
                                        <p:strVal val="visible"/>
                                      </p:to>
                                    </p:set>
                                    <p:animEffect transition="in" filter="fade">
                                      <p:cBhvr>
                                        <p:cTn id="47" dur="2000"/>
                                        <p:tgtEl>
                                          <p:spTgt spid="1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xEl>
                                              <p:pRg st="9" end="9"/>
                                            </p:txEl>
                                          </p:spTgt>
                                        </p:tgtEl>
                                        <p:attrNameLst>
                                          <p:attrName>style.visibility</p:attrName>
                                        </p:attrNameLst>
                                      </p:cBhvr>
                                      <p:to>
                                        <p:strVal val="visible"/>
                                      </p:to>
                                    </p:set>
                                    <p:animEffect transition="in" filter="fade">
                                      <p:cBhvr>
                                        <p:cTn id="52" dur="2000"/>
                                        <p:tgtEl>
                                          <p:spTgt spid="1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tmplLst>
          <p:tmpl lvl="1">
            <p:tnLst>
              <p:par>
                <p:cTn presetID="10" presetClass="entr" presetSubtype="0" fill="hold" nodeType="click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2000"/>
                        <p:tgtEl>
                          <p:spTgt spid="13"/>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eine Textseite">
    <p:bg>
      <p:bgRef idx="1001">
        <a:schemeClr val="bg1"/>
      </p:bgRef>
    </p:b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9"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3" name="Textplatzhalter 64"/>
          <p:cNvSpPr>
            <a:spLocks noGrp="1"/>
          </p:cNvSpPr>
          <p:nvPr>
            <p:ph type="body" sz="quarter" idx="13" hasCustomPrompt="1"/>
          </p:nvPr>
        </p:nvSpPr>
        <p:spPr>
          <a:xfrm>
            <a:off x="539749" y="2000240"/>
            <a:ext cx="8183563" cy="3516323"/>
          </a:xfrm>
          <a:prstGeom prst="rect">
            <a:avLst/>
          </a:prstGeom>
        </p:spPr>
        <p:txBody>
          <a:bodyPr lIns="0" tIns="0" rIns="0" bIns="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feld mit 3er Bild_Lauftext">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8" name="Textplatzhalter 7"/>
          <p:cNvSpPr>
            <a:spLocks noGrp="1"/>
          </p:cNvSpPr>
          <p:nvPr>
            <p:ph type="body" sz="quarter" idx="19"/>
          </p:nvPr>
        </p:nvSpPr>
        <p:spPr>
          <a:xfrm>
            <a:off x="534993" y="2030411"/>
            <a:ext cx="8183563" cy="1612903"/>
          </a:xfrm>
          <a:prstGeom prst="rect">
            <a:avLst/>
          </a:prstGeom>
        </p:spPr>
        <p:txBody>
          <a:bodyPr lIns="0" tIns="0" rIns="0" bIns="0"/>
          <a:lstStyle>
            <a:lvl1pPr marL="0" indent="0">
              <a:lnSpc>
                <a:spcPct val="150000"/>
              </a:lnSpc>
              <a:buFontTx/>
              <a:buNone/>
              <a:defRPr sz="1300">
                <a:solidFill>
                  <a:srgbClr val="A7A8AA"/>
                </a:solidFill>
                <a:latin typeface="Arial" pitchFamily="34" charset="0"/>
                <a:cs typeface="Arial" pitchFamily="34" charset="0"/>
              </a:defRPr>
            </a:lvl1pPr>
            <a:lvl2pPr>
              <a:buFontTx/>
              <a:buNone/>
              <a:defRPr/>
            </a:lvl2pPr>
          </a:lstStyle>
          <a:p>
            <a:pPr lvl="0"/>
            <a:r>
              <a:rPr lang="de-DE" smtClean="0"/>
              <a:t>Textmasterformate durch Klicken bearbeiten</a:t>
            </a:r>
          </a:p>
        </p:txBody>
      </p:sp>
      <p:sp>
        <p:nvSpPr>
          <p:cNvPr id="9"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8" name="Bildplatzhalter 20"/>
          <p:cNvSpPr>
            <a:spLocks noGrp="1"/>
          </p:cNvSpPr>
          <p:nvPr>
            <p:ph type="pic" sz="quarter" idx="16" hasCustomPrompt="1"/>
          </p:nvPr>
        </p:nvSpPr>
        <p:spPr>
          <a:xfrm>
            <a:off x="4786314" y="3786190"/>
            <a:ext cx="2643206"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B</a:t>
            </a:r>
            <a:endParaRPr lang="de-CH" dirty="0"/>
          </a:p>
        </p:txBody>
      </p:sp>
      <p:sp>
        <p:nvSpPr>
          <p:cNvPr id="19" name="Bildplatzhalter 20"/>
          <p:cNvSpPr>
            <a:spLocks noGrp="1"/>
          </p:cNvSpPr>
          <p:nvPr>
            <p:ph type="pic" sz="quarter" idx="17" hasCustomPrompt="1"/>
          </p:nvPr>
        </p:nvSpPr>
        <p:spPr>
          <a:xfrm>
            <a:off x="7429520" y="3786190"/>
            <a:ext cx="1292205"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C</a:t>
            </a:r>
            <a:endParaRPr lang="de-CH" dirty="0"/>
          </a:p>
        </p:txBody>
      </p:sp>
      <p:sp>
        <p:nvSpPr>
          <p:cNvPr id="20" name="Bildplatzhalter 20"/>
          <p:cNvSpPr>
            <a:spLocks noGrp="1"/>
          </p:cNvSpPr>
          <p:nvPr>
            <p:ph type="pic" sz="quarter" idx="11" hasCustomPrompt="1"/>
          </p:nvPr>
        </p:nvSpPr>
        <p:spPr>
          <a:xfrm>
            <a:off x="539751" y="3786190"/>
            <a:ext cx="4246564" cy="1730373"/>
          </a:xfrm>
          <a:prstGeom prst="rect">
            <a:avLst/>
          </a:prstGeom>
          <a:noFill/>
        </p:spPr>
        <p:txBody>
          <a:bodyPr/>
          <a:lstStyle>
            <a:lvl1pPr>
              <a:buFontTx/>
              <a:buNone/>
              <a:defRPr>
                <a:latin typeface="Arial" pitchFamily="34" charset="0"/>
                <a:cs typeface="Arial" pitchFamily="34" charset="0"/>
              </a:defRPr>
            </a:lvl1pPr>
          </a:lstStyle>
          <a:p>
            <a:r>
              <a:rPr lang="de-CH" dirty="0" smtClean="0"/>
              <a:t>Bild A</a:t>
            </a:r>
            <a:endParaRPr lang="de-CH" dirty="0"/>
          </a:p>
        </p:txBody>
      </p:sp>
      <p:sp>
        <p:nvSpPr>
          <p:cNvPr id="21" name="Textplatzhalter 38"/>
          <p:cNvSpPr>
            <a:spLocks noGrp="1"/>
          </p:cNvSpPr>
          <p:nvPr>
            <p:ph type="body" sz="quarter" idx="15" hasCustomPrompt="1"/>
          </p:nvPr>
        </p:nvSpPr>
        <p:spPr>
          <a:xfrm>
            <a:off x="539750" y="3786190"/>
            <a:ext cx="4248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22" name="Textplatzhalter 38"/>
          <p:cNvSpPr>
            <a:spLocks noGrp="1"/>
          </p:cNvSpPr>
          <p:nvPr>
            <p:ph type="body" sz="quarter" idx="20" hasCustomPrompt="1"/>
          </p:nvPr>
        </p:nvSpPr>
        <p:spPr>
          <a:xfrm>
            <a:off x="4786314" y="3786190"/>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3" name="Textplatzhalter 38"/>
          <p:cNvSpPr>
            <a:spLocks noGrp="1"/>
          </p:cNvSpPr>
          <p:nvPr>
            <p:ph type="body" sz="quarter" idx="21" hasCustomPrompt="1"/>
          </p:nvPr>
        </p:nvSpPr>
        <p:spPr>
          <a:xfrm>
            <a:off x="7429325" y="3786190"/>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feld mit 3er Bild_2 Spalten Aufzählun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9"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8" name="Bildplatzhalter 20"/>
          <p:cNvSpPr>
            <a:spLocks noGrp="1"/>
          </p:cNvSpPr>
          <p:nvPr>
            <p:ph type="pic" sz="quarter" idx="16" hasCustomPrompt="1"/>
          </p:nvPr>
        </p:nvSpPr>
        <p:spPr>
          <a:xfrm>
            <a:off x="4786314" y="3786190"/>
            <a:ext cx="2643206"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B</a:t>
            </a:r>
            <a:endParaRPr lang="de-CH" dirty="0"/>
          </a:p>
        </p:txBody>
      </p:sp>
      <p:sp>
        <p:nvSpPr>
          <p:cNvPr id="19" name="Bildplatzhalter 20"/>
          <p:cNvSpPr>
            <a:spLocks noGrp="1"/>
          </p:cNvSpPr>
          <p:nvPr>
            <p:ph type="pic" sz="quarter" idx="17" hasCustomPrompt="1"/>
          </p:nvPr>
        </p:nvSpPr>
        <p:spPr>
          <a:xfrm>
            <a:off x="7429520" y="3786190"/>
            <a:ext cx="1292205"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C</a:t>
            </a:r>
            <a:endParaRPr lang="de-CH" dirty="0"/>
          </a:p>
        </p:txBody>
      </p:sp>
      <p:sp>
        <p:nvSpPr>
          <p:cNvPr id="20" name="Bildplatzhalter 20"/>
          <p:cNvSpPr>
            <a:spLocks noGrp="1"/>
          </p:cNvSpPr>
          <p:nvPr>
            <p:ph type="pic" sz="quarter" idx="11" hasCustomPrompt="1"/>
          </p:nvPr>
        </p:nvSpPr>
        <p:spPr>
          <a:xfrm>
            <a:off x="539751" y="3786190"/>
            <a:ext cx="4246564" cy="1730373"/>
          </a:xfrm>
          <a:prstGeom prst="rect">
            <a:avLst/>
          </a:prstGeom>
          <a:noFill/>
        </p:spPr>
        <p:txBody>
          <a:bodyPr/>
          <a:lstStyle>
            <a:lvl1pPr>
              <a:buFontTx/>
              <a:buNone/>
              <a:defRPr>
                <a:latin typeface="Arial" pitchFamily="34" charset="0"/>
                <a:cs typeface="Arial" pitchFamily="34" charset="0"/>
              </a:defRPr>
            </a:lvl1pPr>
          </a:lstStyle>
          <a:p>
            <a:r>
              <a:rPr lang="de-CH" dirty="0" smtClean="0"/>
              <a:t>Bild A</a:t>
            </a:r>
            <a:endParaRPr lang="de-CH" dirty="0"/>
          </a:p>
        </p:txBody>
      </p:sp>
      <p:sp>
        <p:nvSpPr>
          <p:cNvPr id="21" name="Textplatzhalter 38"/>
          <p:cNvSpPr>
            <a:spLocks noGrp="1"/>
          </p:cNvSpPr>
          <p:nvPr>
            <p:ph type="body" sz="quarter" idx="15" hasCustomPrompt="1"/>
          </p:nvPr>
        </p:nvSpPr>
        <p:spPr>
          <a:xfrm>
            <a:off x="539750" y="3786190"/>
            <a:ext cx="4248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22" name="Textplatzhalter 38"/>
          <p:cNvSpPr>
            <a:spLocks noGrp="1"/>
          </p:cNvSpPr>
          <p:nvPr>
            <p:ph type="body" sz="quarter" idx="20" hasCustomPrompt="1"/>
          </p:nvPr>
        </p:nvSpPr>
        <p:spPr>
          <a:xfrm>
            <a:off x="4786314" y="3786190"/>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3" name="Textplatzhalter 38"/>
          <p:cNvSpPr>
            <a:spLocks noGrp="1"/>
          </p:cNvSpPr>
          <p:nvPr>
            <p:ph type="body" sz="quarter" idx="21" hasCustomPrompt="1"/>
          </p:nvPr>
        </p:nvSpPr>
        <p:spPr>
          <a:xfrm>
            <a:off x="7429325" y="3786190"/>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4" name="Textplatzhalter 64"/>
          <p:cNvSpPr>
            <a:spLocks noGrp="1"/>
          </p:cNvSpPr>
          <p:nvPr>
            <p:ph type="body" sz="quarter" idx="13" hasCustomPrompt="1"/>
          </p:nvPr>
        </p:nvSpPr>
        <p:spPr>
          <a:xfrm>
            <a:off x="549275" y="2019290"/>
            <a:ext cx="8181974" cy="1428751"/>
          </a:xfrm>
          <a:prstGeom prst="rect">
            <a:avLst/>
          </a:prstGeom>
        </p:spPr>
        <p:txBody>
          <a:bodyPr lIns="0" tIns="0" rIns="0" bIns="0" numCol="2" spcCol="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xtfeld mit 3er Bild_1 Spalte Aufzählun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9"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8" name="Bildplatzhalter 20"/>
          <p:cNvSpPr>
            <a:spLocks noGrp="1"/>
          </p:cNvSpPr>
          <p:nvPr>
            <p:ph type="pic" sz="quarter" idx="16" hasCustomPrompt="1"/>
          </p:nvPr>
        </p:nvSpPr>
        <p:spPr>
          <a:xfrm>
            <a:off x="4786314" y="3786190"/>
            <a:ext cx="2643206"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B</a:t>
            </a:r>
            <a:endParaRPr lang="de-CH" dirty="0"/>
          </a:p>
        </p:txBody>
      </p:sp>
      <p:sp>
        <p:nvSpPr>
          <p:cNvPr id="19" name="Bildplatzhalter 20"/>
          <p:cNvSpPr>
            <a:spLocks noGrp="1"/>
          </p:cNvSpPr>
          <p:nvPr>
            <p:ph type="pic" sz="quarter" idx="17" hasCustomPrompt="1"/>
          </p:nvPr>
        </p:nvSpPr>
        <p:spPr>
          <a:xfrm>
            <a:off x="7429520" y="3786190"/>
            <a:ext cx="1292205" cy="173037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C</a:t>
            </a:r>
            <a:endParaRPr lang="de-CH" dirty="0"/>
          </a:p>
        </p:txBody>
      </p:sp>
      <p:sp>
        <p:nvSpPr>
          <p:cNvPr id="20" name="Bildplatzhalter 20"/>
          <p:cNvSpPr>
            <a:spLocks noGrp="1"/>
          </p:cNvSpPr>
          <p:nvPr>
            <p:ph type="pic" sz="quarter" idx="11" hasCustomPrompt="1"/>
          </p:nvPr>
        </p:nvSpPr>
        <p:spPr>
          <a:xfrm>
            <a:off x="539751" y="3786190"/>
            <a:ext cx="4246564" cy="1730373"/>
          </a:xfrm>
          <a:prstGeom prst="rect">
            <a:avLst/>
          </a:prstGeom>
          <a:noFill/>
        </p:spPr>
        <p:txBody>
          <a:bodyPr/>
          <a:lstStyle>
            <a:lvl1pPr>
              <a:buFontTx/>
              <a:buNone/>
              <a:defRPr>
                <a:latin typeface="Arial" pitchFamily="34" charset="0"/>
                <a:cs typeface="Arial" pitchFamily="34" charset="0"/>
              </a:defRPr>
            </a:lvl1pPr>
          </a:lstStyle>
          <a:p>
            <a:r>
              <a:rPr lang="de-CH" dirty="0" smtClean="0"/>
              <a:t>Bild A</a:t>
            </a:r>
            <a:endParaRPr lang="de-CH" dirty="0"/>
          </a:p>
        </p:txBody>
      </p:sp>
      <p:sp>
        <p:nvSpPr>
          <p:cNvPr id="21" name="Textplatzhalter 38"/>
          <p:cNvSpPr>
            <a:spLocks noGrp="1"/>
          </p:cNvSpPr>
          <p:nvPr>
            <p:ph type="body" sz="quarter" idx="15" hasCustomPrompt="1"/>
          </p:nvPr>
        </p:nvSpPr>
        <p:spPr>
          <a:xfrm>
            <a:off x="539750" y="3786190"/>
            <a:ext cx="4248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22" name="Textplatzhalter 38"/>
          <p:cNvSpPr>
            <a:spLocks noGrp="1"/>
          </p:cNvSpPr>
          <p:nvPr>
            <p:ph type="body" sz="quarter" idx="20" hasCustomPrompt="1"/>
          </p:nvPr>
        </p:nvSpPr>
        <p:spPr>
          <a:xfrm>
            <a:off x="4786314" y="3786190"/>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3" name="Textplatzhalter 38"/>
          <p:cNvSpPr>
            <a:spLocks noGrp="1"/>
          </p:cNvSpPr>
          <p:nvPr>
            <p:ph type="body" sz="quarter" idx="21" hasCustomPrompt="1"/>
          </p:nvPr>
        </p:nvSpPr>
        <p:spPr>
          <a:xfrm>
            <a:off x="7429325" y="3786190"/>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4" name="Textplatzhalter 64"/>
          <p:cNvSpPr>
            <a:spLocks noGrp="1"/>
          </p:cNvSpPr>
          <p:nvPr>
            <p:ph type="body" sz="quarter" idx="13" hasCustomPrompt="1"/>
          </p:nvPr>
        </p:nvSpPr>
        <p:spPr>
          <a:xfrm>
            <a:off x="549275" y="2019290"/>
            <a:ext cx="8181974" cy="1428751"/>
          </a:xfrm>
          <a:prstGeom prst="rect">
            <a:avLst/>
          </a:prstGeom>
        </p:spPr>
        <p:txBody>
          <a:bodyPr lIns="0" tIns="0" rIns="0" bIns="0" numCol="1" spcCol="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endParaRPr lang="de-DE" dirty="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bschlussfolie">
    <p:spTree>
      <p:nvGrpSpPr>
        <p:cNvPr id="1" name=""/>
        <p:cNvGrpSpPr/>
        <p:nvPr/>
      </p:nvGrpSpPr>
      <p:grpSpPr>
        <a:xfrm>
          <a:off x="0" y="0"/>
          <a:ext cx="0" cy="0"/>
          <a:chOff x="0" y="0"/>
          <a:chExt cx="0" cy="0"/>
        </a:xfrm>
      </p:grpSpPr>
      <p:cxnSp>
        <p:nvCxnSpPr>
          <p:cNvPr id="30" name="Gerade Verbindung 29"/>
          <p:cNvCxnSpPr/>
          <p:nvPr userDrawn="1"/>
        </p:nvCxnSpPr>
        <p:spPr>
          <a:xfrm>
            <a:off x="4572000" y="4746922"/>
            <a:ext cx="41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userDrawn="1"/>
        </p:nvCxnSpPr>
        <p:spPr>
          <a:xfrm>
            <a:off x="4567796" y="5044750"/>
            <a:ext cx="41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Bildplatzhalter 20"/>
          <p:cNvSpPr>
            <a:spLocks noGrp="1"/>
          </p:cNvSpPr>
          <p:nvPr>
            <p:ph type="pic" sz="quarter" idx="16" hasCustomPrompt="1"/>
          </p:nvPr>
        </p:nvSpPr>
        <p:spPr>
          <a:xfrm>
            <a:off x="4786314" y="1628775"/>
            <a:ext cx="2643206" cy="1585911"/>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B</a:t>
            </a:r>
            <a:endParaRPr lang="de-CH" dirty="0"/>
          </a:p>
        </p:txBody>
      </p:sp>
      <p:sp>
        <p:nvSpPr>
          <p:cNvPr id="16" name="Bildplatzhalter 20"/>
          <p:cNvSpPr>
            <a:spLocks noGrp="1"/>
          </p:cNvSpPr>
          <p:nvPr>
            <p:ph type="pic" sz="quarter" idx="17" hasCustomPrompt="1"/>
          </p:nvPr>
        </p:nvSpPr>
        <p:spPr>
          <a:xfrm>
            <a:off x="7429520" y="1628775"/>
            <a:ext cx="1292205" cy="1585911"/>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C</a:t>
            </a:r>
            <a:endParaRPr lang="de-CH" dirty="0"/>
          </a:p>
        </p:txBody>
      </p:sp>
      <p:sp>
        <p:nvSpPr>
          <p:cNvPr id="17" name="Bildplatzhalter 20"/>
          <p:cNvSpPr>
            <a:spLocks noGrp="1"/>
          </p:cNvSpPr>
          <p:nvPr>
            <p:ph type="pic" sz="quarter" idx="11" hasCustomPrompt="1"/>
          </p:nvPr>
        </p:nvSpPr>
        <p:spPr>
          <a:xfrm>
            <a:off x="539751" y="1628775"/>
            <a:ext cx="4246564" cy="1585911"/>
          </a:xfrm>
          <a:prstGeom prst="rect">
            <a:avLst/>
          </a:prstGeom>
          <a:noFill/>
        </p:spPr>
        <p:txBody>
          <a:bodyPr/>
          <a:lstStyle>
            <a:lvl1pPr>
              <a:buFontTx/>
              <a:buNone/>
              <a:defRPr baseline="0">
                <a:latin typeface="Arial" pitchFamily="34" charset="0"/>
                <a:cs typeface="Arial" pitchFamily="34" charset="0"/>
              </a:defRPr>
            </a:lvl1pPr>
          </a:lstStyle>
          <a:p>
            <a:r>
              <a:rPr lang="de-CH" dirty="0" smtClean="0"/>
              <a:t>Abschlussbild A</a:t>
            </a:r>
            <a:endParaRPr lang="de-CH" dirty="0"/>
          </a:p>
        </p:txBody>
      </p:sp>
      <p:sp>
        <p:nvSpPr>
          <p:cNvPr id="45" name="Textplatzhalter 38"/>
          <p:cNvSpPr>
            <a:spLocks noGrp="1"/>
          </p:cNvSpPr>
          <p:nvPr>
            <p:ph type="body" sz="quarter" idx="15" hasCustomPrompt="1"/>
          </p:nvPr>
        </p:nvSpPr>
        <p:spPr>
          <a:xfrm>
            <a:off x="539750" y="1628775"/>
            <a:ext cx="4246564"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46" name="Textplatzhalter 38"/>
          <p:cNvSpPr>
            <a:spLocks noGrp="1"/>
          </p:cNvSpPr>
          <p:nvPr>
            <p:ph type="body" sz="quarter" idx="18" hasCustomPrompt="1"/>
          </p:nvPr>
        </p:nvSpPr>
        <p:spPr>
          <a:xfrm>
            <a:off x="4786314" y="1628775"/>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47" name="Textplatzhalter 38"/>
          <p:cNvSpPr>
            <a:spLocks noGrp="1"/>
          </p:cNvSpPr>
          <p:nvPr>
            <p:ph type="body" sz="quarter" idx="19" hasCustomPrompt="1"/>
          </p:nvPr>
        </p:nvSpPr>
        <p:spPr>
          <a:xfrm>
            <a:off x="7429325" y="1628775"/>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8" name="Textplatzhalter 31"/>
          <p:cNvSpPr>
            <a:spLocks noGrp="1"/>
          </p:cNvSpPr>
          <p:nvPr>
            <p:ph type="body" sz="quarter" idx="20"/>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19" name="Textplatzhalter 22"/>
          <p:cNvSpPr>
            <a:spLocks noGrp="1"/>
          </p:cNvSpPr>
          <p:nvPr>
            <p:ph type="body" sz="quarter" idx="12" hasCustomPrompt="1"/>
          </p:nvPr>
        </p:nvSpPr>
        <p:spPr>
          <a:xfrm>
            <a:off x="4787900" y="4500570"/>
            <a:ext cx="2857494" cy="214314"/>
          </a:xfrm>
          <a:prstGeom prst="rect">
            <a:avLst/>
          </a:prstGeom>
          <a:ln>
            <a:noFill/>
          </a:ln>
        </p:spPr>
        <p:txBody>
          <a:bodyPr lIns="0" tIns="0" rIns="0" bIns="0">
            <a:normAutofit/>
          </a:bodyPr>
          <a:lstStyle>
            <a:lvl1pPr>
              <a:buFontTx/>
              <a:buNone/>
              <a:defRPr sz="1300" b="1" baseline="0">
                <a:solidFill>
                  <a:srgbClr val="A7A8AA"/>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Vielen Dank und auf Wiedersehen</a:t>
            </a:r>
            <a:endParaRPr lang="de-CH" dirty="0"/>
          </a:p>
        </p:txBody>
      </p:sp>
      <p:sp>
        <p:nvSpPr>
          <p:cNvPr id="20" name="Textplatzhalter 22"/>
          <p:cNvSpPr>
            <a:spLocks noGrp="1"/>
          </p:cNvSpPr>
          <p:nvPr>
            <p:ph type="body" sz="quarter" idx="13" hasCustomPrompt="1"/>
          </p:nvPr>
        </p:nvSpPr>
        <p:spPr>
          <a:xfrm>
            <a:off x="4787900" y="4786321"/>
            <a:ext cx="2857494" cy="214314"/>
          </a:xfrm>
          <a:prstGeom prst="rect">
            <a:avLst/>
          </a:prstGeom>
        </p:spPr>
        <p:txBody>
          <a:bodyPr lIns="0" tIns="0" rIns="0" bIns="0">
            <a:normAutofit/>
          </a:bodyPr>
          <a:lstStyle>
            <a:lvl1pPr>
              <a:buFontTx/>
              <a:buNone/>
              <a:defRPr sz="1300" b="1" baseline="0">
                <a:solidFill>
                  <a:srgbClr val="A7A8AA"/>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Grazia </a:t>
            </a:r>
            <a:r>
              <a:rPr lang="de-CH" dirty="0" err="1" smtClean="0"/>
              <a:t>fitg</a:t>
            </a:r>
            <a:r>
              <a:rPr lang="de-CH" dirty="0" smtClean="0"/>
              <a:t> </a:t>
            </a:r>
            <a:r>
              <a:rPr lang="de-CH" dirty="0" err="1" smtClean="0"/>
              <a:t>ed</a:t>
            </a:r>
            <a:r>
              <a:rPr lang="de-CH" dirty="0" smtClean="0"/>
              <a:t> a </a:t>
            </a:r>
            <a:r>
              <a:rPr lang="de-CH" dirty="0" err="1" smtClean="0"/>
              <a:t>revair</a:t>
            </a:r>
            <a:endParaRPr lang="de-CH" dirty="0"/>
          </a:p>
        </p:txBody>
      </p:sp>
      <p:sp>
        <p:nvSpPr>
          <p:cNvPr id="21" name="Textplatzhalter 22"/>
          <p:cNvSpPr>
            <a:spLocks noGrp="1"/>
          </p:cNvSpPr>
          <p:nvPr>
            <p:ph type="body" sz="quarter" idx="14" hasCustomPrompt="1"/>
          </p:nvPr>
        </p:nvSpPr>
        <p:spPr>
          <a:xfrm>
            <a:off x="4787900" y="5072073"/>
            <a:ext cx="2857494" cy="214314"/>
          </a:xfrm>
          <a:prstGeom prst="rect">
            <a:avLst/>
          </a:prstGeom>
        </p:spPr>
        <p:txBody>
          <a:bodyPr lIns="0" tIns="0" rIns="0" bIns="0">
            <a:normAutofit/>
          </a:bodyPr>
          <a:lstStyle>
            <a:lvl1pPr>
              <a:buFontTx/>
              <a:buNone/>
              <a:defRPr sz="1300" b="1" baseline="0">
                <a:solidFill>
                  <a:srgbClr val="A7A8AA"/>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Grazie e </a:t>
            </a:r>
            <a:r>
              <a:rPr lang="de-CH" dirty="0" err="1" smtClean="0"/>
              <a:t>arrivederci</a:t>
            </a:r>
            <a:endParaRPr lang="de-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llkommen">
    <p:spTree>
      <p:nvGrpSpPr>
        <p:cNvPr id="1" name=""/>
        <p:cNvGrpSpPr/>
        <p:nvPr/>
      </p:nvGrpSpPr>
      <p:grpSpPr>
        <a:xfrm>
          <a:off x="0" y="0"/>
          <a:ext cx="0" cy="0"/>
          <a:chOff x="0" y="0"/>
          <a:chExt cx="0" cy="0"/>
        </a:xfrm>
      </p:grpSpPr>
      <p:sp>
        <p:nvSpPr>
          <p:cNvPr id="18" name="Bildplatzhalter 20"/>
          <p:cNvSpPr>
            <a:spLocks noGrp="1"/>
          </p:cNvSpPr>
          <p:nvPr>
            <p:ph type="pic" sz="quarter" idx="16" hasCustomPrompt="1"/>
          </p:nvPr>
        </p:nvSpPr>
        <p:spPr>
          <a:xfrm>
            <a:off x="4786314" y="1628775"/>
            <a:ext cx="2643206" cy="387351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B</a:t>
            </a:r>
            <a:endParaRPr lang="de-CH" dirty="0"/>
          </a:p>
        </p:txBody>
      </p:sp>
      <p:sp>
        <p:nvSpPr>
          <p:cNvPr id="19" name="Bildplatzhalter 20"/>
          <p:cNvSpPr>
            <a:spLocks noGrp="1"/>
          </p:cNvSpPr>
          <p:nvPr>
            <p:ph type="pic" sz="quarter" idx="17" hasCustomPrompt="1"/>
          </p:nvPr>
        </p:nvSpPr>
        <p:spPr>
          <a:xfrm>
            <a:off x="7429520" y="1628775"/>
            <a:ext cx="1292205" cy="3873513"/>
          </a:xfrm>
          <a:prstGeom prst="rect">
            <a:avLst/>
          </a:prstGeom>
          <a:noFill/>
        </p:spPr>
        <p:txBody>
          <a:bodyPr/>
          <a:lstStyle>
            <a:lvl1pPr>
              <a:buFontTx/>
              <a:buNone/>
              <a:defRPr baseline="0">
                <a:latin typeface="Arial" pitchFamily="34" charset="0"/>
                <a:cs typeface="Arial" pitchFamily="34" charset="0"/>
              </a:defRPr>
            </a:lvl1pPr>
          </a:lstStyle>
          <a:p>
            <a:r>
              <a:rPr lang="de-CH" dirty="0" smtClean="0"/>
              <a:t>Bild C</a:t>
            </a:r>
            <a:endParaRPr lang="de-CH" dirty="0"/>
          </a:p>
        </p:txBody>
      </p:sp>
      <p:sp>
        <p:nvSpPr>
          <p:cNvPr id="21" name="Bildplatzhalter 20"/>
          <p:cNvSpPr>
            <a:spLocks noGrp="1"/>
          </p:cNvSpPr>
          <p:nvPr>
            <p:ph type="pic" sz="quarter" idx="11" hasCustomPrompt="1"/>
          </p:nvPr>
        </p:nvSpPr>
        <p:spPr>
          <a:xfrm>
            <a:off x="539751" y="1628775"/>
            <a:ext cx="4246564" cy="3873513"/>
          </a:xfrm>
          <a:prstGeom prst="rect">
            <a:avLst/>
          </a:prstGeom>
          <a:noFill/>
        </p:spPr>
        <p:txBody>
          <a:bodyPr/>
          <a:lstStyle>
            <a:lvl1pPr>
              <a:buFontTx/>
              <a:buNone/>
              <a:defRPr>
                <a:latin typeface="Arial" pitchFamily="34" charset="0"/>
                <a:cs typeface="Arial" pitchFamily="34" charset="0"/>
              </a:defRPr>
            </a:lvl1pPr>
          </a:lstStyle>
          <a:p>
            <a:r>
              <a:rPr lang="de-CH" dirty="0" smtClean="0"/>
              <a:t>Bild A</a:t>
            </a:r>
            <a:endParaRPr lang="de-CH" dirty="0"/>
          </a:p>
        </p:txBody>
      </p:sp>
      <p:sp>
        <p:nvSpPr>
          <p:cNvPr id="23" name="Textplatzhalter 22"/>
          <p:cNvSpPr>
            <a:spLocks noGrp="1"/>
          </p:cNvSpPr>
          <p:nvPr>
            <p:ph type="body" sz="quarter" idx="12" hasCustomPrompt="1"/>
          </p:nvPr>
        </p:nvSpPr>
        <p:spPr>
          <a:xfrm>
            <a:off x="922344" y="4500570"/>
            <a:ext cx="2857494" cy="214314"/>
          </a:xfrm>
          <a:prstGeom prst="rect">
            <a:avLst/>
          </a:prstGeom>
        </p:spPr>
        <p:txBody>
          <a:bodyPr lIns="0" tIns="0" rIns="0" bIns="0">
            <a:normAutofit/>
          </a:bodyPr>
          <a:lstStyle>
            <a:lvl1pP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	</a:t>
            </a:r>
            <a:endParaRPr lang="de-CH" dirty="0"/>
          </a:p>
        </p:txBody>
      </p:sp>
      <p:sp>
        <p:nvSpPr>
          <p:cNvPr id="27" name="Textplatzhalter 22"/>
          <p:cNvSpPr>
            <a:spLocks noGrp="1"/>
          </p:cNvSpPr>
          <p:nvPr>
            <p:ph type="body" sz="quarter" idx="13" hasCustomPrompt="1"/>
          </p:nvPr>
        </p:nvSpPr>
        <p:spPr>
          <a:xfrm>
            <a:off x="922344" y="4786321"/>
            <a:ext cx="2857494" cy="214314"/>
          </a:xfrm>
          <a:prstGeom prst="rect">
            <a:avLst/>
          </a:prstGeom>
        </p:spPr>
        <p:txBody>
          <a:bodyPr lIns="0" tIns="0" rIns="0" bIns="0">
            <a:normAutofit/>
          </a:bodyPr>
          <a:lstStyle>
            <a:lvl1pP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a:t>
            </a:r>
            <a:endParaRPr lang="de-CH" dirty="0"/>
          </a:p>
        </p:txBody>
      </p:sp>
      <p:sp>
        <p:nvSpPr>
          <p:cNvPr id="28" name="Textplatzhalter 22"/>
          <p:cNvSpPr>
            <a:spLocks noGrp="1"/>
          </p:cNvSpPr>
          <p:nvPr>
            <p:ph type="body" sz="quarter" idx="14" hasCustomPrompt="1"/>
          </p:nvPr>
        </p:nvSpPr>
        <p:spPr>
          <a:xfrm>
            <a:off x="922344" y="5072073"/>
            <a:ext cx="2857494" cy="214314"/>
          </a:xfrm>
          <a:prstGeom prst="rect">
            <a:avLst/>
          </a:prstGeom>
        </p:spPr>
        <p:txBody>
          <a:bodyPr lIns="0" tIns="0" rIns="0" bIns="0">
            <a:normAutofit/>
          </a:bodyPr>
          <a:lstStyle>
            <a:lvl1pPr>
              <a:buFontTx/>
              <a:buNone/>
              <a:defRPr sz="1300" b="1" baseline="0">
                <a:solidFill>
                  <a:schemeClr val="bg1"/>
                </a:solidFill>
                <a:latin typeface="Arial" pitchFamily="34" charset="0"/>
                <a:cs typeface="Arial" pitchFamily="34" charset="0"/>
              </a:defRPr>
            </a:lvl1pPr>
            <a:lvl2pPr>
              <a:buFontTx/>
              <a:buNone/>
              <a:defRPr/>
            </a:lvl2pPr>
            <a:lvl3pPr>
              <a:buFontTx/>
              <a:buNone/>
              <a:defRPr/>
            </a:lvl3pPr>
            <a:lvl4pPr>
              <a:buFontTx/>
              <a:buNone/>
              <a:defRPr/>
            </a:lvl4pPr>
            <a:lvl5pPr>
              <a:buFontTx/>
              <a:buNone/>
              <a:defRPr/>
            </a:lvl5pPr>
          </a:lstStyle>
          <a:p>
            <a:pPr lvl="0"/>
            <a:r>
              <a:rPr lang="de-CH" dirty="0" smtClean="0"/>
              <a:t>Titel</a:t>
            </a:r>
            <a:endParaRPr lang="de-CH" dirty="0"/>
          </a:p>
        </p:txBody>
      </p:sp>
      <p:sp>
        <p:nvSpPr>
          <p:cNvPr id="47" name="Textplatzhalter 38"/>
          <p:cNvSpPr>
            <a:spLocks noGrp="1"/>
          </p:cNvSpPr>
          <p:nvPr>
            <p:ph type="body" sz="quarter" idx="15" hasCustomPrompt="1"/>
          </p:nvPr>
        </p:nvSpPr>
        <p:spPr>
          <a:xfrm>
            <a:off x="539750" y="1628775"/>
            <a:ext cx="4248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48" name="Textplatzhalter 38"/>
          <p:cNvSpPr>
            <a:spLocks noGrp="1"/>
          </p:cNvSpPr>
          <p:nvPr>
            <p:ph type="body" sz="quarter" idx="18" hasCustomPrompt="1"/>
          </p:nvPr>
        </p:nvSpPr>
        <p:spPr>
          <a:xfrm>
            <a:off x="4786314" y="1628775"/>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49" name="Textplatzhalter 38"/>
          <p:cNvSpPr>
            <a:spLocks noGrp="1"/>
          </p:cNvSpPr>
          <p:nvPr>
            <p:ph type="body" sz="quarter" idx="19" hasCustomPrompt="1"/>
          </p:nvPr>
        </p:nvSpPr>
        <p:spPr>
          <a:xfrm>
            <a:off x="7429325" y="1628775"/>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4" name="Textplatzhalter 31"/>
          <p:cNvSpPr>
            <a:spLocks noGrp="1"/>
          </p:cNvSpPr>
          <p:nvPr>
            <p:ph type="body" sz="quarter" idx="20"/>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EC6A5F72-707D-4DE8-A7B0-C514C475096B}" type="datetimeFigureOut">
              <a:rPr lang="de-CH" smtClean="0"/>
              <a:pPr/>
              <a:t>07.12.2011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6259123-B488-47B5-BC39-A9A6A556452A}"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pressum">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p:nvPr>
        </p:nvSpPr>
        <p:spPr>
          <a:xfrm>
            <a:off x="5500693" y="1628775"/>
            <a:ext cx="3221031" cy="3873513"/>
          </a:xfrm>
          <a:prstGeom prst="rect">
            <a:avLst/>
          </a:prstGeom>
          <a:noFill/>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cxnSp>
        <p:nvCxnSpPr>
          <p:cNvPr id="30" name="Gerade Verbindung 29"/>
          <p:cNvCxnSpPr/>
          <p:nvPr userDrawn="1"/>
        </p:nvCxnSpPr>
        <p:spPr>
          <a:xfrm>
            <a:off x="539838" y="4746922"/>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userDrawn="1"/>
        </p:nvCxnSpPr>
        <p:spPr>
          <a:xfrm>
            <a:off x="539750" y="50447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a:xfrm>
            <a:off x="539750" y="53914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Textplatzhalter 56"/>
          <p:cNvSpPr>
            <a:spLocks noGrp="1"/>
          </p:cNvSpPr>
          <p:nvPr>
            <p:ph type="body" sz="quarter" idx="23"/>
          </p:nvPr>
        </p:nvSpPr>
        <p:spPr>
          <a:xfrm>
            <a:off x="539750" y="1928802"/>
            <a:ext cx="3240088" cy="714369"/>
          </a:xfrm>
          <a:prstGeom prst="rect">
            <a:avLst/>
          </a:prstGeom>
        </p:spPr>
        <p:txBody>
          <a:bodyPr lIns="0" tIns="0" rIns="0" bIns="0"/>
          <a:lstStyle>
            <a:lvl1pPr marL="0" indent="0">
              <a:buSzPct val="75000"/>
              <a:buFontTx/>
              <a:buNone/>
              <a:defRPr sz="1300" b="1" baseline="0">
                <a:solidFill>
                  <a:srgbClr val="A7A8AA"/>
                </a:solidFill>
                <a:latin typeface="Arial" pitchFamily="34" charset="0"/>
                <a:cs typeface="Arial" pitchFamily="34" charset="0"/>
              </a:defRPr>
            </a:lvl1pPr>
            <a:lvl2pPr marL="0" indent="0">
              <a:defRPr sz="1050">
                <a:solidFill>
                  <a:srgbClr val="C00000"/>
                </a:solidFill>
              </a:defRPr>
            </a:lvl2pPr>
            <a:lvl3pPr marL="0" indent="0">
              <a:defRPr sz="1050">
                <a:solidFill>
                  <a:srgbClr val="C00000"/>
                </a:solidFill>
              </a:defRPr>
            </a:lvl3pPr>
            <a:lvl4pPr>
              <a:defRPr sz="1050">
                <a:solidFill>
                  <a:srgbClr val="C00000"/>
                </a:solidFill>
              </a:defRPr>
            </a:lvl4pPr>
            <a:lvl5pPr>
              <a:defRPr sz="1050">
                <a:solidFill>
                  <a:srgbClr val="C00000"/>
                </a:solidFill>
              </a:defRPr>
            </a:lvl5pPr>
          </a:lstStyle>
          <a:p>
            <a:pPr lvl="0"/>
            <a:r>
              <a:rPr lang="de-DE" smtClean="0"/>
              <a:t>Textmasterformate durch Klicken bearbeiten</a:t>
            </a:r>
          </a:p>
          <a:p>
            <a:pPr lvl="1"/>
            <a:r>
              <a:rPr lang="de-DE" smtClean="0"/>
              <a:t>Zweite Ebene</a:t>
            </a:r>
          </a:p>
          <a:p>
            <a:pPr lvl="2"/>
            <a:r>
              <a:rPr lang="de-DE" smtClean="0"/>
              <a:t>Dritte Ebene</a:t>
            </a:r>
          </a:p>
        </p:txBody>
      </p:sp>
      <p:sp>
        <p:nvSpPr>
          <p:cNvPr id="64" name="Textplatzhalter 56"/>
          <p:cNvSpPr>
            <a:spLocks noGrp="1"/>
          </p:cNvSpPr>
          <p:nvPr>
            <p:ph type="body" sz="quarter" idx="24"/>
          </p:nvPr>
        </p:nvSpPr>
        <p:spPr>
          <a:xfrm>
            <a:off x="539750" y="3071810"/>
            <a:ext cx="3240088" cy="285750"/>
          </a:xfrm>
          <a:prstGeom prst="rect">
            <a:avLst/>
          </a:prstGeom>
        </p:spPr>
        <p:txBody>
          <a:bodyPr lIns="0" tIns="0" rIns="0" bIns="0"/>
          <a:lstStyle>
            <a:lvl1pPr marL="0" indent="0">
              <a:buSzPct val="75000"/>
              <a:buFontTx/>
              <a:buNone/>
              <a:defRPr sz="1300" b="1" baseline="0">
                <a:solidFill>
                  <a:srgbClr val="A7A8AA"/>
                </a:solidFill>
                <a:latin typeface="Arial" pitchFamily="34" charset="0"/>
                <a:cs typeface="Arial" pitchFamily="34" charset="0"/>
              </a:defRPr>
            </a:lvl1pPr>
            <a:lvl2pPr marL="0" indent="0">
              <a:defRPr sz="1050">
                <a:solidFill>
                  <a:srgbClr val="C00000"/>
                </a:solidFill>
              </a:defRPr>
            </a:lvl2pPr>
            <a:lvl3pPr marL="0" indent="0">
              <a:defRPr sz="1050">
                <a:solidFill>
                  <a:srgbClr val="C00000"/>
                </a:solidFill>
              </a:defRPr>
            </a:lvl3pPr>
            <a:lvl4pPr>
              <a:defRPr sz="1050">
                <a:solidFill>
                  <a:srgbClr val="C00000"/>
                </a:solidFill>
              </a:defRPr>
            </a:lvl4pPr>
            <a:lvl5pPr>
              <a:defRPr sz="1050">
                <a:solidFill>
                  <a:srgbClr val="C00000"/>
                </a:solidFill>
              </a:defRPr>
            </a:lvl5pPr>
          </a:lstStyle>
          <a:p>
            <a:pPr lvl="0"/>
            <a:r>
              <a:rPr lang="de-DE" smtClean="0"/>
              <a:t>Textmasterformate durch Klicken bearbeiten</a:t>
            </a:r>
          </a:p>
        </p:txBody>
      </p:sp>
      <p:sp>
        <p:nvSpPr>
          <p:cNvPr id="65" name="Textplatzhalter 56"/>
          <p:cNvSpPr>
            <a:spLocks noGrp="1"/>
          </p:cNvSpPr>
          <p:nvPr>
            <p:ph type="body" sz="quarter" idx="25"/>
          </p:nvPr>
        </p:nvSpPr>
        <p:spPr>
          <a:xfrm>
            <a:off x="539750" y="3714752"/>
            <a:ext cx="3240088" cy="285750"/>
          </a:xfrm>
          <a:prstGeom prst="rect">
            <a:avLst/>
          </a:prstGeom>
        </p:spPr>
        <p:txBody>
          <a:bodyPr lIns="0" tIns="36000" rIns="0" bIns="0"/>
          <a:lstStyle>
            <a:lvl1pPr marL="0" indent="0">
              <a:buSzPct val="75000"/>
              <a:buFontTx/>
              <a:buNone/>
              <a:defRPr sz="1300" b="1" baseline="0">
                <a:solidFill>
                  <a:srgbClr val="A7A8AA"/>
                </a:solidFill>
                <a:latin typeface="Arial" pitchFamily="34" charset="0"/>
                <a:cs typeface="Arial" pitchFamily="34" charset="0"/>
              </a:defRPr>
            </a:lvl1pPr>
            <a:lvl2pPr marL="0" indent="0">
              <a:defRPr sz="1050">
                <a:solidFill>
                  <a:srgbClr val="C00000"/>
                </a:solidFill>
              </a:defRPr>
            </a:lvl2pPr>
            <a:lvl3pPr marL="0" indent="0">
              <a:defRPr sz="1050">
                <a:solidFill>
                  <a:srgbClr val="C00000"/>
                </a:solidFill>
              </a:defRPr>
            </a:lvl3pPr>
            <a:lvl4pPr>
              <a:defRPr sz="1050">
                <a:solidFill>
                  <a:srgbClr val="C00000"/>
                </a:solidFill>
              </a:defRPr>
            </a:lvl4pPr>
            <a:lvl5pPr>
              <a:defRPr sz="1050">
                <a:solidFill>
                  <a:srgbClr val="C00000"/>
                </a:solidFill>
              </a:defRPr>
            </a:lvl5pPr>
          </a:lstStyle>
          <a:p>
            <a:pPr lvl="0"/>
            <a:r>
              <a:rPr lang="de-DE" smtClean="0"/>
              <a:t>Textmasterformate durch Klicken bearbeiten</a:t>
            </a:r>
          </a:p>
        </p:txBody>
      </p:sp>
      <p:sp>
        <p:nvSpPr>
          <p:cNvPr id="66" name="Textplatzhalter 56"/>
          <p:cNvSpPr>
            <a:spLocks noGrp="1"/>
          </p:cNvSpPr>
          <p:nvPr>
            <p:ph type="body" sz="quarter" idx="26"/>
          </p:nvPr>
        </p:nvSpPr>
        <p:spPr>
          <a:xfrm>
            <a:off x="535027" y="4421976"/>
            <a:ext cx="3240088" cy="798508"/>
          </a:xfrm>
          <a:prstGeom prst="rect">
            <a:avLst/>
          </a:prstGeom>
        </p:spPr>
        <p:txBody>
          <a:bodyPr lIns="0" tIns="36000" rIns="0" bIns="0"/>
          <a:lstStyle>
            <a:lvl1pPr marL="0" indent="0">
              <a:buSzPct val="75000"/>
              <a:buFontTx/>
              <a:buNone/>
              <a:defRPr sz="1300" b="1" baseline="0">
                <a:solidFill>
                  <a:srgbClr val="A7A8AA"/>
                </a:solidFill>
                <a:latin typeface="Arial" pitchFamily="34" charset="0"/>
                <a:cs typeface="Arial" pitchFamily="34" charset="0"/>
              </a:defRPr>
            </a:lvl1pPr>
            <a:lvl2pPr marL="0" indent="0">
              <a:defRPr sz="1050">
                <a:solidFill>
                  <a:srgbClr val="C00000"/>
                </a:solidFill>
              </a:defRPr>
            </a:lvl2pPr>
            <a:lvl3pPr marL="0" indent="0">
              <a:defRPr sz="1050">
                <a:solidFill>
                  <a:srgbClr val="C00000"/>
                </a:solidFill>
              </a:defRPr>
            </a:lvl3pPr>
            <a:lvl4pPr>
              <a:defRPr sz="1050">
                <a:solidFill>
                  <a:srgbClr val="C00000"/>
                </a:solidFill>
              </a:defRPr>
            </a:lvl4pPr>
            <a:lvl5pPr>
              <a:defRPr sz="1050">
                <a:solidFill>
                  <a:srgbClr val="C00000"/>
                </a:solidFill>
              </a:defRPr>
            </a:lvl5pPr>
          </a:lstStyle>
          <a:p>
            <a:pPr lvl="0"/>
            <a:r>
              <a:rPr lang="de-DE" smtClean="0"/>
              <a:t>Textmasterformate durch Klicken bearbeiten</a:t>
            </a:r>
          </a:p>
          <a:p>
            <a:pPr lvl="1"/>
            <a:r>
              <a:rPr lang="de-DE" smtClean="0"/>
              <a:t>Zweite Ebene</a:t>
            </a:r>
          </a:p>
          <a:p>
            <a:pPr lvl="2"/>
            <a:r>
              <a:rPr lang="de-DE" smtClean="0"/>
              <a:t>Dritte Ebene</a:t>
            </a:r>
          </a:p>
        </p:txBody>
      </p:sp>
      <p:sp>
        <p:nvSpPr>
          <p:cNvPr id="79" name="Textplatzhalter 38"/>
          <p:cNvSpPr>
            <a:spLocks noGrp="1"/>
          </p:cNvSpPr>
          <p:nvPr>
            <p:ph type="body" sz="quarter" idx="15" hasCustomPrompt="1"/>
          </p:nvPr>
        </p:nvSpPr>
        <p:spPr>
          <a:xfrm>
            <a:off x="5500694" y="1628775"/>
            <a:ext cx="1800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80" name="Textplatzhalter 38"/>
          <p:cNvSpPr>
            <a:spLocks noGrp="1"/>
          </p:cNvSpPr>
          <p:nvPr>
            <p:ph type="body" sz="quarter" idx="29" hasCustomPrompt="1"/>
          </p:nvPr>
        </p:nvSpPr>
        <p:spPr>
          <a:xfrm>
            <a:off x="7286644" y="1628775"/>
            <a:ext cx="9720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81" name="Textplatzhalter 38"/>
          <p:cNvSpPr>
            <a:spLocks noGrp="1"/>
          </p:cNvSpPr>
          <p:nvPr>
            <p:ph type="body" sz="quarter" idx="30" hasCustomPrompt="1"/>
          </p:nvPr>
        </p:nvSpPr>
        <p:spPr>
          <a:xfrm>
            <a:off x="8253725" y="1628775"/>
            <a:ext cx="4680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6"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27" name="Textplatzhalter 27"/>
          <p:cNvSpPr>
            <a:spLocks noGrp="1"/>
          </p:cNvSpPr>
          <p:nvPr>
            <p:ph type="body" sz="quarter" idx="12" hasCustomPrompt="1"/>
          </p:nvPr>
        </p:nvSpPr>
        <p:spPr>
          <a:xfrm>
            <a:off x="539750" y="1628775"/>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29" name="Textplatzhalter 27"/>
          <p:cNvSpPr>
            <a:spLocks noGrp="1"/>
          </p:cNvSpPr>
          <p:nvPr>
            <p:ph type="body" sz="quarter" idx="31" hasCustomPrompt="1"/>
          </p:nvPr>
        </p:nvSpPr>
        <p:spPr>
          <a:xfrm>
            <a:off x="535009" y="2781300"/>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32" name="Textplatzhalter 27"/>
          <p:cNvSpPr>
            <a:spLocks noGrp="1"/>
          </p:cNvSpPr>
          <p:nvPr>
            <p:ph type="body" sz="quarter" idx="32" hasCustomPrompt="1"/>
          </p:nvPr>
        </p:nvSpPr>
        <p:spPr>
          <a:xfrm>
            <a:off x="539750" y="3429000"/>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33" name="Textplatzhalter 27"/>
          <p:cNvSpPr>
            <a:spLocks noGrp="1"/>
          </p:cNvSpPr>
          <p:nvPr>
            <p:ph type="body" sz="quarter" idx="33" hasCustomPrompt="1"/>
          </p:nvPr>
        </p:nvSpPr>
        <p:spPr>
          <a:xfrm>
            <a:off x="539750" y="4143380"/>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p:nvPr>
        </p:nvSpPr>
        <p:spPr>
          <a:xfrm>
            <a:off x="5500693" y="1628775"/>
            <a:ext cx="3221031" cy="3873513"/>
          </a:xfrm>
          <a:prstGeom prst="rect">
            <a:avLst/>
          </a:prstGeom>
          <a:noFill/>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cxnSp>
        <p:nvCxnSpPr>
          <p:cNvPr id="30" name="Gerade Verbindung 29"/>
          <p:cNvCxnSpPr/>
          <p:nvPr userDrawn="1"/>
        </p:nvCxnSpPr>
        <p:spPr>
          <a:xfrm>
            <a:off x="539838" y="4746922"/>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userDrawn="1"/>
        </p:nvCxnSpPr>
        <p:spPr>
          <a:xfrm>
            <a:off x="539750" y="50447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a:xfrm>
            <a:off x="539750" y="53914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9" name="Textplatzhalter 38"/>
          <p:cNvSpPr>
            <a:spLocks noGrp="1"/>
          </p:cNvSpPr>
          <p:nvPr>
            <p:ph type="body" sz="quarter" idx="15" hasCustomPrompt="1"/>
          </p:nvPr>
        </p:nvSpPr>
        <p:spPr>
          <a:xfrm>
            <a:off x="5500694" y="1628775"/>
            <a:ext cx="1800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80" name="Textplatzhalter 38"/>
          <p:cNvSpPr>
            <a:spLocks noGrp="1"/>
          </p:cNvSpPr>
          <p:nvPr>
            <p:ph type="body" sz="quarter" idx="29" hasCustomPrompt="1"/>
          </p:nvPr>
        </p:nvSpPr>
        <p:spPr>
          <a:xfrm>
            <a:off x="7286644" y="1628775"/>
            <a:ext cx="9720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81" name="Textplatzhalter 38"/>
          <p:cNvSpPr>
            <a:spLocks noGrp="1"/>
          </p:cNvSpPr>
          <p:nvPr>
            <p:ph type="body" sz="quarter" idx="30" hasCustomPrompt="1"/>
          </p:nvPr>
        </p:nvSpPr>
        <p:spPr>
          <a:xfrm>
            <a:off x="8253725" y="1628775"/>
            <a:ext cx="4680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6"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
        <p:nvSpPr>
          <p:cNvPr id="27" name="Inhaltsplatzhalter 26"/>
          <p:cNvSpPr>
            <a:spLocks noGrp="1"/>
          </p:cNvSpPr>
          <p:nvPr>
            <p:ph sz="quarter" idx="31"/>
          </p:nvPr>
        </p:nvSpPr>
        <p:spPr>
          <a:xfrm>
            <a:off x="539750" y="1495426"/>
            <a:ext cx="3240088" cy="4021138"/>
          </a:xfrm>
          <a:prstGeom prst="rect">
            <a:avLst/>
          </a:prstGeom>
        </p:spPr>
        <p:txBody>
          <a:bodyPr lIns="0" tIns="0" rIns="0" bIns="0"/>
          <a:lstStyle>
            <a:lvl1pPr marL="0" indent="0">
              <a:lnSpc>
                <a:spcPct val="150000"/>
              </a:lnSpc>
              <a:buFontTx/>
              <a:buNone/>
              <a:defRPr sz="1600" b="1" baseline="0">
                <a:latin typeface="Arial" pitchFamily="34" charset="0"/>
                <a:cs typeface="Arial" pitchFamily="34" charset="0"/>
              </a:defRPr>
            </a:lvl1pPr>
            <a:lvl2pPr>
              <a:buFontTx/>
              <a:buNone/>
              <a:defRPr sz="1600" b="1">
                <a:latin typeface="Arial" pitchFamily="34" charset="0"/>
                <a:cs typeface="Arial" pitchFamily="34" charset="0"/>
              </a:defRPr>
            </a:lvl2pPr>
            <a:lvl3pPr>
              <a:buFontTx/>
              <a:buNone/>
              <a:defRPr sz="1600" b="1">
                <a:latin typeface="Arial" pitchFamily="34" charset="0"/>
                <a:cs typeface="Arial" pitchFamily="34" charset="0"/>
              </a:defRPr>
            </a:lvl3pPr>
            <a:lvl4pPr>
              <a:buFontTx/>
              <a:buNone/>
              <a:defRPr sz="1600" b="1">
                <a:latin typeface="Arial" pitchFamily="34" charset="0"/>
                <a:cs typeface="Arial" pitchFamily="34" charset="0"/>
              </a:defRPr>
            </a:lvl4pPr>
            <a:lvl5pPr>
              <a:buFontTx/>
              <a:buNone/>
              <a:defRPr sz="1600" b="1">
                <a:latin typeface="Arial" pitchFamily="34" charset="0"/>
                <a:cs typeface="Arial" pitchFamily="34" charset="0"/>
              </a:defRPr>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feld links mit Aufzählun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p:nvPr>
        </p:nvSpPr>
        <p:spPr>
          <a:xfrm>
            <a:off x="5500693" y="1628775"/>
            <a:ext cx="3221031" cy="3873513"/>
          </a:xfrm>
          <a:prstGeom prst="rect">
            <a:avLst/>
          </a:prstGeom>
          <a:noFill/>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cxnSp>
        <p:nvCxnSpPr>
          <p:cNvPr id="31" name="Gerade Verbindung 30"/>
          <p:cNvCxnSpPr/>
          <p:nvPr userDrawn="1"/>
        </p:nvCxnSpPr>
        <p:spPr>
          <a:xfrm>
            <a:off x="539750" y="50447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a:xfrm>
            <a:off x="539750" y="53914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platzhalter 27"/>
          <p:cNvSpPr>
            <a:spLocks noGrp="1"/>
          </p:cNvSpPr>
          <p:nvPr>
            <p:ph type="body" sz="quarter" idx="12" hasCustomPrompt="1"/>
          </p:nvPr>
        </p:nvSpPr>
        <p:spPr>
          <a:xfrm>
            <a:off x="539750" y="1628775"/>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65" name="Textplatzhalter 64"/>
          <p:cNvSpPr>
            <a:spLocks noGrp="1"/>
          </p:cNvSpPr>
          <p:nvPr>
            <p:ph type="body" sz="quarter" idx="13" hasCustomPrompt="1"/>
          </p:nvPr>
        </p:nvSpPr>
        <p:spPr>
          <a:xfrm>
            <a:off x="539750" y="2143125"/>
            <a:ext cx="3240088" cy="3373438"/>
          </a:xfrm>
          <a:prstGeom prst="rect">
            <a:avLst/>
          </a:prstGeom>
        </p:spPr>
        <p:txBody>
          <a:bodyPr lIns="0" tIns="0" rIns="0" bIns="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
        <p:nvSpPr>
          <p:cNvPr id="76" name="Textplatzhalter 38"/>
          <p:cNvSpPr>
            <a:spLocks noGrp="1"/>
          </p:cNvSpPr>
          <p:nvPr>
            <p:ph type="body" sz="quarter" idx="15" hasCustomPrompt="1"/>
          </p:nvPr>
        </p:nvSpPr>
        <p:spPr>
          <a:xfrm>
            <a:off x="5500694" y="1628775"/>
            <a:ext cx="1800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77" name="Textplatzhalter 38"/>
          <p:cNvSpPr>
            <a:spLocks noGrp="1"/>
          </p:cNvSpPr>
          <p:nvPr>
            <p:ph type="body" sz="quarter" idx="25" hasCustomPrompt="1"/>
          </p:nvPr>
        </p:nvSpPr>
        <p:spPr>
          <a:xfrm>
            <a:off x="7286644" y="1628775"/>
            <a:ext cx="9720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78" name="Textplatzhalter 38"/>
          <p:cNvSpPr>
            <a:spLocks noGrp="1"/>
          </p:cNvSpPr>
          <p:nvPr>
            <p:ph type="body" sz="quarter" idx="26" hasCustomPrompt="1"/>
          </p:nvPr>
        </p:nvSpPr>
        <p:spPr>
          <a:xfrm>
            <a:off x="8253725" y="1628775"/>
            <a:ext cx="4680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8"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feld rechts mit Aufzählung">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p:nvPr>
        </p:nvSpPr>
        <p:spPr>
          <a:xfrm>
            <a:off x="539751" y="1628775"/>
            <a:ext cx="3240088" cy="3873513"/>
          </a:xfrm>
          <a:prstGeom prst="rect">
            <a:avLst/>
          </a:prstGeom>
          <a:noFill/>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sp>
        <p:nvSpPr>
          <p:cNvPr id="28" name="Textplatzhalter 27"/>
          <p:cNvSpPr>
            <a:spLocks noGrp="1"/>
          </p:cNvSpPr>
          <p:nvPr>
            <p:ph type="body" sz="quarter" idx="12" hasCustomPrompt="1"/>
          </p:nvPr>
        </p:nvSpPr>
        <p:spPr>
          <a:xfrm>
            <a:off x="4571999" y="1628775"/>
            <a:ext cx="414972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65" name="Textplatzhalter 64"/>
          <p:cNvSpPr>
            <a:spLocks noGrp="1"/>
          </p:cNvSpPr>
          <p:nvPr>
            <p:ph type="body" sz="quarter" idx="13" hasCustomPrompt="1"/>
          </p:nvPr>
        </p:nvSpPr>
        <p:spPr>
          <a:xfrm>
            <a:off x="4571999" y="2143125"/>
            <a:ext cx="4149725" cy="3373438"/>
          </a:xfrm>
          <a:prstGeom prst="rect">
            <a:avLst/>
          </a:prstGeom>
        </p:spPr>
        <p:txBody>
          <a:bodyPr lIns="0" tIns="0" rIns="0" bIns="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endParaRPr lang="de-DE" dirty="0" smtClean="0"/>
          </a:p>
        </p:txBody>
      </p:sp>
      <p:sp>
        <p:nvSpPr>
          <p:cNvPr id="29" name="Textplatzhalter 38"/>
          <p:cNvSpPr>
            <a:spLocks noGrp="1"/>
          </p:cNvSpPr>
          <p:nvPr>
            <p:ph type="body" sz="quarter" idx="15" hasCustomPrompt="1"/>
          </p:nvPr>
        </p:nvSpPr>
        <p:spPr>
          <a:xfrm>
            <a:off x="539750" y="1628775"/>
            <a:ext cx="1800000"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30" name="Textplatzhalter 38"/>
          <p:cNvSpPr>
            <a:spLocks noGrp="1"/>
          </p:cNvSpPr>
          <p:nvPr>
            <p:ph type="body" sz="quarter" idx="25" hasCustomPrompt="1"/>
          </p:nvPr>
        </p:nvSpPr>
        <p:spPr>
          <a:xfrm>
            <a:off x="2325700" y="1628775"/>
            <a:ext cx="9720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32" name="Textplatzhalter 38"/>
          <p:cNvSpPr>
            <a:spLocks noGrp="1"/>
          </p:cNvSpPr>
          <p:nvPr>
            <p:ph type="body" sz="quarter" idx="26" hasCustomPrompt="1"/>
          </p:nvPr>
        </p:nvSpPr>
        <p:spPr>
          <a:xfrm>
            <a:off x="3292781" y="1628775"/>
            <a:ext cx="4680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4"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feld oben mit Aufzählung, 1 Bild">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p:nvPr>
        </p:nvSpPr>
        <p:spPr>
          <a:xfrm>
            <a:off x="539751" y="3714752"/>
            <a:ext cx="8181974" cy="1787536"/>
          </a:xfrm>
          <a:prstGeom prst="rect">
            <a:avLst/>
          </a:prstGeom>
          <a:noFill/>
        </p:spPr>
        <p:txBody>
          <a:bodyPr/>
          <a:lstStyle>
            <a:lvl1pPr>
              <a:buFontTx/>
              <a:buNone/>
              <a:defRPr>
                <a:latin typeface="Arial" pitchFamily="34" charset="0"/>
                <a:cs typeface="Arial" pitchFamily="34" charset="0"/>
              </a:defRPr>
            </a:lvl1pPr>
          </a:lstStyle>
          <a:p>
            <a:r>
              <a:rPr lang="de-DE" smtClean="0"/>
              <a:t>Bild durch Klicken auf Symbol hinzufügen</a:t>
            </a:r>
            <a:endParaRPr lang="de-CH" dirty="0"/>
          </a:p>
        </p:txBody>
      </p:sp>
      <p:sp>
        <p:nvSpPr>
          <p:cNvPr id="65" name="Textplatzhalter 64"/>
          <p:cNvSpPr>
            <a:spLocks noGrp="1"/>
          </p:cNvSpPr>
          <p:nvPr>
            <p:ph type="body" sz="quarter" idx="13" hasCustomPrompt="1"/>
          </p:nvPr>
        </p:nvSpPr>
        <p:spPr>
          <a:xfrm>
            <a:off x="539751" y="2143125"/>
            <a:ext cx="8181974" cy="1428751"/>
          </a:xfrm>
          <a:prstGeom prst="rect">
            <a:avLst/>
          </a:prstGeom>
        </p:spPr>
        <p:txBody>
          <a:bodyPr lIns="0" tIns="0" rIns="0" bIns="0" numCol="2" spcCol="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 </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
        <p:nvSpPr>
          <p:cNvPr id="13"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9" name="Textplatzhalter 38"/>
          <p:cNvSpPr>
            <a:spLocks noGrp="1"/>
          </p:cNvSpPr>
          <p:nvPr>
            <p:ph type="body" sz="quarter" idx="15" hasCustomPrompt="1"/>
          </p:nvPr>
        </p:nvSpPr>
        <p:spPr>
          <a:xfrm>
            <a:off x="539750" y="3714752"/>
            <a:ext cx="4246564" cy="324000"/>
          </a:xfrm>
          <a:prstGeom prst="rect">
            <a:avLst/>
          </a:prstGeom>
          <a:solidFill>
            <a:srgbClr val="0073AF">
              <a:alpha val="50196"/>
            </a:srgbClr>
          </a:solidFill>
        </p:spPr>
        <p:txBody>
          <a:bodyPr/>
          <a:lstStyle>
            <a:lvl1pPr>
              <a:buNone/>
              <a:defRPr>
                <a:solidFill>
                  <a:srgbClr val="0073AF"/>
                </a:solidFill>
              </a:defRPr>
            </a:lvl1pPr>
          </a:lstStyle>
          <a:p>
            <a:pPr lvl="0"/>
            <a:r>
              <a:rPr lang="de-CH" dirty="0" smtClean="0"/>
              <a:t> </a:t>
            </a:r>
            <a:endParaRPr lang="de-CH" dirty="0"/>
          </a:p>
        </p:txBody>
      </p:sp>
      <p:sp>
        <p:nvSpPr>
          <p:cNvPr id="24" name="Textplatzhalter 38"/>
          <p:cNvSpPr>
            <a:spLocks noGrp="1"/>
          </p:cNvSpPr>
          <p:nvPr>
            <p:ph type="body" sz="quarter" idx="16" hasCustomPrompt="1"/>
          </p:nvPr>
        </p:nvSpPr>
        <p:spPr>
          <a:xfrm>
            <a:off x="4786314" y="3714752"/>
            <a:ext cx="2642400" cy="324000"/>
          </a:xfrm>
          <a:prstGeom prst="rect">
            <a:avLst/>
          </a:prstGeom>
          <a:solidFill>
            <a:srgbClr val="FFD500">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25" name="Textplatzhalter 38"/>
          <p:cNvSpPr>
            <a:spLocks noGrp="1"/>
          </p:cNvSpPr>
          <p:nvPr>
            <p:ph type="body" sz="quarter" idx="17" hasCustomPrompt="1"/>
          </p:nvPr>
        </p:nvSpPr>
        <p:spPr>
          <a:xfrm>
            <a:off x="7429325" y="3714752"/>
            <a:ext cx="1292400" cy="324000"/>
          </a:xfrm>
          <a:prstGeom prst="rect">
            <a:avLst/>
          </a:prstGeom>
          <a:solidFill>
            <a:srgbClr val="A7A8AA">
              <a:alpha val="50000"/>
            </a:srgbClr>
          </a:solidFill>
        </p:spPr>
        <p:txBody>
          <a:bodyPr/>
          <a:lstStyle>
            <a:lvl1pPr>
              <a:buNone/>
              <a:defRPr>
                <a:solidFill>
                  <a:srgbClr val="0073AF"/>
                </a:solidFill>
              </a:defRPr>
            </a:lvl1pPr>
          </a:lstStyle>
          <a:p>
            <a:pPr lvl="0"/>
            <a:r>
              <a:rPr lang="de-CH" dirty="0" smtClean="0"/>
              <a:t> </a:t>
            </a:r>
            <a:endParaRPr lang="de-CH" dirty="0"/>
          </a:p>
        </p:txBody>
      </p:sp>
      <p:sp>
        <p:nvSpPr>
          <p:cNvPr id="15"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tistik I">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hasCustomPrompt="1"/>
          </p:nvPr>
        </p:nvSpPr>
        <p:spPr>
          <a:xfrm>
            <a:off x="5481725" y="1628775"/>
            <a:ext cx="3240000" cy="3873513"/>
          </a:xfrm>
          <a:prstGeom prst="rect">
            <a:avLst/>
          </a:prstGeom>
          <a:noFill/>
        </p:spPr>
        <p:txBody>
          <a:bodyPr/>
          <a:lstStyle>
            <a:lvl1pPr>
              <a:buFontTx/>
              <a:buNone/>
              <a:defRPr>
                <a:latin typeface="Arial" pitchFamily="34" charset="0"/>
                <a:cs typeface="Arial" pitchFamily="34" charset="0"/>
              </a:defRPr>
            </a:lvl1pPr>
          </a:lstStyle>
          <a:p>
            <a:r>
              <a:rPr lang="de-CH" dirty="0" smtClean="0"/>
              <a:t>Diagramm</a:t>
            </a:r>
            <a:endParaRPr lang="de-CH" dirty="0"/>
          </a:p>
        </p:txBody>
      </p:sp>
      <p:cxnSp>
        <p:nvCxnSpPr>
          <p:cNvPr id="31" name="Gerade Verbindung 30"/>
          <p:cNvCxnSpPr/>
          <p:nvPr userDrawn="1"/>
        </p:nvCxnSpPr>
        <p:spPr>
          <a:xfrm>
            <a:off x="539750" y="50447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a:xfrm>
            <a:off x="539750" y="5391450"/>
            <a:ext cx="3240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platzhalter 27"/>
          <p:cNvSpPr>
            <a:spLocks noGrp="1"/>
          </p:cNvSpPr>
          <p:nvPr>
            <p:ph type="body" sz="quarter" idx="12" hasCustomPrompt="1"/>
          </p:nvPr>
        </p:nvSpPr>
        <p:spPr>
          <a:xfrm>
            <a:off x="539750" y="1628775"/>
            <a:ext cx="3240088"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65" name="Textplatzhalter 64"/>
          <p:cNvSpPr>
            <a:spLocks noGrp="1"/>
          </p:cNvSpPr>
          <p:nvPr>
            <p:ph type="body" sz="quarter" idx="13" hasCustomPrompt="1"/>
          </p:nvPr>
        </p:nvSpPr>
        <p:spPr>
          <a:xfrm>
            <a:off x="539750" y="2143125"/>
            <a:ext cx="3240088" cy="3373438"/>
          </a:xfrm>
          <a:prstGeom prst="rect">
            <a:avLst/>
          </a:prstGeom>
        </p:spPr>
        <p:txBody>
          <a:bodyPr lIns="0" tIns="0" rIns="0" bIns="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
        <p:nvSpPr>
          <p:cNvPr id="13"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tistik 2">
    <p:spTree>
      <p:nvGrpSpPr>
        <p:cNvPr id="1" name=""/>
        <p:cNvGrpSpPr/>
        <p:nvPr/>
      </p:nvGrpSpPr>
      <p:grpSpPr>
        <a:xfrm>
          <a:off x="0" y="0"/>
          <a:ext cx="0" cy="0"/>
          <a:chOff x="0" y="0"/>
          <a:chExt cx="0" cy="0"/>
        </a:xfrm>
      </p:grpSpPr>
      <p:cxnSp>
        <p:nvCxnSpPr>
          <p:cNvPr id="12" name="Gerade Verbindung 11"/>
          <p:cNvCxnSpPr/>
          <p:nvPr userDrawn="1"/>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userDrawn="1"/>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21" name="Bildplatzhalter 20"/>
          <p:cNvSpPr>
            <a:spLocks noGrp="1"/>
          </p:cNvSpPr>
          <p:nvPr>
            <p:ph type="pic" sz="quarter" idx="11" hasCustomPrompt="1"/>
          </p:nvPr>
        </p:nvSpPr>
        <p:spPr>
          <a:xfrm>
            <a:off x="539751" y="3214686"/>
            <a:ext cx="5389571" cy="2287602"/>
          </a:xfrm>
          <a:prstGeom prst="rect">
            <a:avLst/>
          </a:prstGeom>
          <a:noFill/>
        </p:spPr>
        <p:txBody>
          <a:bodyPr/>
          <a:lstStyle>
            <a:lvl1pPr>
              <a:buFontTx/>
              <a:buNone/>
              <a:defRPr>
                <a:latin typeface="Arial" pitchFamily="34" charset="0"/>
                <a:cs typeface="Arial" pitchFamily="34" charset="0"/>
              </a:defRPr>
            </a:lvl1pPr>
          </a:lstStyle>
          <a:p>
            <a:r>
              <a:rPr lang="de-CH" dirty="0" smtClean="0"/>
              <a:t>Diagramm</a:t>
            </a:r>
            <a:endParaRPr lang="de-CH" dirty="0"/>
          </a:p>
        </p:txBody>
      </p:sp>
      <p:sp>
        <p:nvSpPr>
          <p:cNvPr id="65" name="Textplatzhalter 64"/>
          <p:cNvSpPr>
            <a:spLocks noGrp="1"/>
          </p:cNvSpPr>
          <p:nvPr>
            <p:ph type="body" sz="quarter" idx="13" hasCustomPrompt="1"/>
          </p:nvPr>
        </p:nvSpPr>
        <p:spPr>
          <a:xfrm>
            <a:off x="539751" y="2143125"/>
            <a:ext cx="8181974" cy="785809"/>
          </a:xfrm>
          <a:prstGeom prst="rect">
            <a:avLst/>
          </a:prstGeom>
        </p:spPr>
        <p:txBody>
          <a:bodyPr lIns="0" tIns="0" rIns="0" bIns="0" numCol="4" spcCol="0"/>
          <a:lstStyle>
            <a:lvl1pPr marL="0" indent="180975">
              <a:lnSpc>
                <a:spcPct val="150000"/>
              </a:lnSpc>
              <a:buSzPct val="75000"/>
              <a:buFont typeface="Wingdings" pitchFamily="2" charset="2"/>
              <a:buChar char=""/>
              <a:defRPr sz="1300" b="1">
                <a:solidFill>
                  <a:srgbClr val="A7A8AA"/>
                </a:solidFill>
                <a:latin typeface="Arial" pitchFamily="34" charset="0"/>
                <a:cs typeface="Arial" pitchFamily="34" charset="0"/>
              </a:defRPr>
            </a:lvl1pPr>
            <a:lvl2pPr marL="0" indent="0">
              <a:buSzPct val="70000"/>
              <a:buFont typeface="Arial" pitchFamily="34" charset="0"/>
              <a:buChar char="→"/>
              <a:defRPr>
                <a:latin typeface="Arial" pitchFamily="34" charset="0"/>
                <a:cs typeface="Arial" pitchFamily="34" charset="0"/>
              </a:defRPr>
            </a:lvl2pPr>
            <a:lvl3pPr marL="0" indent="0">
              <a:buSzPct val="70000"/>
              <a:buFont typeface="Arial" pitchFamily="34" charset="0"/>
              <a:buChar char="→"/>
              <a:defRPr>
                <a:latin typeface="Arial" pitchFamily="34" charset="0"/>
                <a:cs typeface="Arial" pitchFamily="34" charset="0"/>
              </a:defRPr>
            </a:lvl3pPr>
            <a:lvl4pPr marL="0" indent="0">
              <a:buSzPct val="70000"/>
              <a:buFont typeface="Arial" pitchFamily="34" charset="0"/>
              <a:buChar char="→"/>
              <a:defRPr>
                <a:latin typeface="Arial" pitchFamily="34" charset="0"/>
                <a:cs typeface="Arial" pitchFamily="34" charset="0"/>
              </a:defRPr>
            </a:lvl4pPr>
            <a:lvl5pPr marL="0" indent="0">
              <a:buSzPct val="70000"/>
              <a:buFont typeface="Arial" pitchFamily="34" charset="0"/>
              <a:buChar char="→"/>
              <a:defRPr>
                <a:latin typeface="Arial" pitchFamily="34" charset="0"/>
                <a:cs typeface="Arial" pitchFamily="34" charset="0"/>
              </a:defRPr>
            </a:lvl5pPr>
          </a:lstStyle>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a:p>
            <a:pPr lvl="0"/>
            <a:r>
              <a:rPr lang="de-DE" dirty="0" smtClean="0"/>
              <a:t>Stichwort</a:t>
            </a:r>
          </a:p>
        </p:txBody>
      </p:sp>
      <p:sp>
        <p:nvSpPr>
          <p:cNvPr id="13" name="Textplatzhalter 27"/>
          <p:cNvSpPr>
            <a:spLocks noGrp="1"/>
          </p:cNvSpPr>
          <p:nvPr>
            <p:ph type="body" sz="quarter" idx="14" hasCustomPrompt="1"/>
          </p:nvPr>
        </p:nvSpPr>
        <p:spPr>
          <a:xfrm>
            <a:off x="539750" y="1628775"/>
            <a:ext cx="8181975" cy="300027"/>
          </a:xfrm>
          <a:prstGeom prst="rect">
            <a:avLst/>
          </a:prstGeom>
        </p:spPr>
        <p:txBody>
          <a:bodyPr lIns="0" tIns="0" rIns="0" bIns="0"/>
          <a:lstStyle>
            <a:lvl1pPr marL="0" indent="0">
              <a:buFontTx/>
              <a:buNone/>
              <a:defRPr sz="1600" b="1"/>
            </a:lvl1pPr>
            <a:lvl2pPr>
              <a:buFontTx/>
              <a:buNone/>
              <a:defRPr/>
            </a:lvl2pPr>
            <a:lvl3pPr>
              <a:buFontTx/>
              <a:buNone/>
              <a:defRPr/>
            </a:lvl3pPr>
            <a:lvl4pPr>
              <a:buFontTx/>
              <a:buNone/>
              <a:defRPr/>
            </a:lvl4pPr>
            <a:lvl5pPr>
              <a:buFontTx/>
              <a:buNone/>
              <a:defRPr/>
            </a:lvl5pPr>
          </a:lstStyle>
          <a:p>
            <a:pPr lvl="0"/>
            <a:r>
              <a:rPr lang="de-CH" dirty="0" smtClean="0"/>
              <a:t>Überschrift</a:t>
            </a:r>
            <a:endParaRPr lang="de-CH" dirty="0"/>
          </a:p>
        </p:txBody>
      </p:sp>
      <p:sp>
        <p:nvSpPr>
          <p:cNvPr id="10" name="Textplatzhalter 31"/>
          <p:cNvSpPr>
            <a:spLocks noGrp="1"/>
          </p:cNvSpPr>
          <p:nvPr>
            <p:ph type="body" sz="quarter" idx="18"/>
          </p:nvPr>
        </p:nvSpPr>
        <p:spPr>
          <a:xfrm>
            <a:off x="4572000" y="549275"/>
            <a:ext cx="4143375" cy="403225"/>
          </a:xfrm>
          <a:prstGeom prst="rect">
            <a:avLst/>
          </a:prstGeom>
        </p:spPr>
        <p:txBody>
          <a:bodyPr lIns="0" tIns="0" rIns="0" bIns="0"/>
          <a:lstStyle>
            <a:lvl1pPr algn="r">
              <a:spcBef>
                <a:spcPts val="0"/>
              </a:spcBef>
              <a:buNone/>
              <a:defRPr sz="900" baseline="0">
                <a:ln>
                  <a:noFill/>
                </a:ln>
                <a:latin typeface="Arial" pitchFamily="34" charset="0"/>
                <a:cs typeface="Arial" pitchFamily="34" charset="0"/>
              </a:defRPr>
            </a:lvl1pPr>
            <a:lvl2pPr marL="0" indent="0">
              <a:buNone/>
              <a:defRPr sz="900"/>
            </a:lvl2pPr>
            <a:lvl3pPr marL="0" indent="0">
              <a:buFontTx/>
              <a:buNone/>
              <a:defRPr sz="900">
                <a:latin typeface="Arial" pitchFamily="34" charset="0"/>
                <a:cs typeface="Arial" pitchFamily="34" charset="0"/>
              </a:defRPr>
            </a:lvl3pPr>
          </a:lstStyle>
          <a:p>
            <a:pPr lvl="0"/>
            <a:r>
              <a:rPr lang="de-DE" smtClean="0"/>
              <a:t>Textmasterformate durch Klicken bearbeiten</a:t>
            </a:r>
          </a:p>
          <a:p>
            <a:pPr lvl="1"/>
            <a:r>
              <a:rPr lang="de-DE" smtClean="0"/>
              <a:t>Zweite Ebene</a:t>
            </a:r>
          </a:p>
          <a:p>
            <a:pPr lvl="2"/>
            <a:r>
              <a:rPr lang="de-DE" smtClean="0"/>
              <a:t>Dritte Ebene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Grafik 8" descr="Logo GR.eps"/>
          <p:cNvPicPr>
            <a:picLocks noChangeAspect="1"/>
          </p:cNvPicPr>
          <p:nvPr/>
        </p:nvPicPr>
        <p:blipFill>
          <a:blip r:embed="rId19" cstate="print"/>
          <a:stretch>
            <a:fillRect/>
          </a:stretch>
        </p:blipFill>
        <p:spPr>
          <a:xfrm>
            <a:off x="539750" y="549278"/>
            <a:ext cx="1317606" cy="437260"/>
          </a:xfrm>
          <a:prstGeom prst="rect">
            <a:avLst/>
          </a:prstGeom>
        </p:spPr>
      </p:pic>
      <p:pic>
        <p:nvPicPr>
          <p:cNvPr id="10" name="Grafik 9" descr="graubünden_cmyk.eps"/>
          <p:cNvPicPr>
            <a:picLocks noChangeAspect="1"/>
          </p:cNvPicPr>
          <p:nvPr/>
        </p:nvPicPr>
        <p:blipFill>
          <a:blip r:embed="rId20" cstate="print"/>
          <a:stretch>
            <a:fillRect/>
          </a:stretch>
        </p:blipFill>
        <p:spPr>
          <a:xfrm>
            <a:off x="7891457" y="6357382"/>
            <a:ext cx="828000" cy="176031"/>
          </a:xfrm>
          <a:prstGeom prst="rect">
            <a:avLst/>
          </a:prstGeom>
        </p:spPr>
      </p:pic>
      <p:cxnSp>
        <p:nvCxnSpPr>
          <p:cNvPr id="11" name="Gerade Verbindung 10"/>
          <p:cNvCxnSpPr/>
          <p:nvPr/>
        </p:nvCxnSpPr>
        <p:spPr>
          <a:xfrm>
            <a:off x="539750" y="1071546"/>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539750" y="630713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542784" y="6610617"/>
            <a:ext cx="8181975" cy="1588"/>
          </a:xfrm>
          <a:prstGeom prst="line">
            <a:avLst/>
          </a:prstGeom>
          <a:ln w="19050" cap="rnd">
            <a:solidFill>
              <a:srgbClr val="A7A8AA"/>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535033" y="6375379"/>
            <a:ext cx="3240088" cy="138499"/>
          </a:xfrm>
          <a:prstGeom prst="rect">
            <a:avLst/>
          </a:prstGeom>
          <a:noFill/>
        </p:spPr>
        <p:txBody>
          <a:bodyPr wrap="square" lIns="0" tIns="0" rIns="0" bIns="0" rtlCol="0">
            <a:spAutoFit/>
          </a:bodyPr>
          <a:lstStyle/>
          <a:p>
            <a:endParaRPr lang="de-CH"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2" r:id="rId4"/>
    <p:sldLayoutId id="2147483653" r:id="rId5"/>
    <p:sldLayoutId id="2147483654" r:id="rId6"/>
    <p:sldLayoutId id="2147483655" r:id="rId7"/>
    <p:sldLayoutId id="2147483659" r:id="rId8"/>
    <p:sldLayoutId id="2147483660" r:id="rId9"/>
    <p:sldLayoutId id="2147483663" r:id="rId10"/>
    <p:sldLayoutId id="2147483664" r:id="rId11"/>
    <p:sldLayoutId id="2147483667" r:id="rId12"/>
    <p:sldLayoutId id="2147483668" r:id="rId13"/>
    <p:sldLayoutId id="2147483666" r:id="rId14"/>
    <p:sldLayoutId id="2147483669" r:id="rId15"/>
    <p:sldLayoutId id="2147483670" r:id="rId16"/>
    <p:sldLayoutId id="2147483661"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A5F72-707D-4DE8-A7B0-C514C475096B}" type="datetimeFigureOut">
              <a:rPr lang="de-CH" smtClean="0"/>
              <a:pPr/>
              <a:t>07.12.2011</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59123-B488-47B5-BC39-A9A6A556452A}"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Microsoft_Office_Word_97_-_2003-Dokument1.doc"/><Relationship Id="rId2" Type="http://schemas.openxmlformats.org/officeDocument/2006/relationships/slideLayout" Target="../slideLayouts/slideLayout3.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Excel-Arbeitsblatt1.xlsx"/><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sz="quarter" idx="18"/>
          </p:nvPr>
        </p:nvSpPr>
        <p:spPr/>
        <p:txBody>
          <a:bodyPr/>
          <a:lstStyle/>
          <a:p>
            <a:endParaRPr lang="it-IT" dirty="0"/>
          </a:p>
        </p:txBody>
      </p:sp>
      <p:sp>
        <p:nvSpPr>
          <p:cNvPr id="11" name="Textplatzhalter 10"/>
          <p:cNvSpPr>
            <a:spLocks noGrp="1"/>
          </p:cNvSpPr>
          <p:nvPr>
            <p:ph type="body" sz="quarter" idx="12"/>
          </p:nvPr>
        </p:nvSpPr>
        <p:spPr>
          <a:xfrm>
            <a:off x="539750" y="1628775"/>
            <a:ext cx="4968354" cy="2016249"/>
          </a:xfrm>
        </p:spPr>
        <p:txBody>
          <a:bodyPr/>
          <a:lstStyle/>
          <a:p>
            <a:r>
              <a:rPr lang="it-IT" sz="2400" dirty="0" smtClean="0"/>
              <a:t>Messaggio</a:t>
            </a:r>
            <a:r>
              <a:rPr lang="it-IT" dirty="0" smtClean="0"/>
              <a:t/>
            </a:r>
            <a:br>
              <a:rPr lang="it-IT" dirty="0" smtClean="0"/>
            </a:br>
            <a:r>
              <a:rPr lang="it-IT" sz="2400" dirty="0" smtClean="0"/>
              <a:t>Programma di Governo e piano finanziario 2013 – 2016</a:t>
            </a:r>
          </a:p>
          <a:p>
            <a:endParaRPr lang="it-IT" sz="2400" dirty="0" smtClean="0"/>
          </a:p>
          <a:p>
            <a:r>
              <a:rPr lang="it-IT" sz="1800" dirty="0" smtClean="0"/>
              <a:t>Conferenza stampa del 12 dicembre 2011</a:t>
            </a:r>
            <a:endParaRPr lang="it-IT" sz="1800" dirty="0"/>
          </a:p>
        </p:txBody>
      </p:sp>
      <p:sp>
        <p:nvSpPr>
          <p:cNvPr id="14" name="Textplatzhalter 13"/>
          <p:cNvSpPr>
            <a:spLocks noGrp="1"/>
          </p:cNvSpPr>
          <p:nvPr>
            <p:ph type="body" sz="quarter" idx="33"/>
          </p:nvPr>
        </p:nvSpPr>
        <p:spPr>
          <a:xfrm>
            <a:off x="539750" y="4791452"/>
            <a:ext cx="5472410" cy="1229836"/>
          </a:xfrm>
        </p:spPr>
        <p:txBody>
          <a:bodyPr/>
          <a:lstStyle/>
          <a:p>
            <a:r>
              <a:rPr lang="it-IT" sz="1400" dirty="0" smtClean="0"/>
              <a:t>Consigliera di Stato Barbara </a:t>
            </a:r>
            <a:r>
              <a:rPr lang="it-IT" sz="1400" dirty="0" err="1" smtClean="0"/>
              <a:t>Janom</a:t>
            </a:r>
            <a:r>
              <a:rPr lang="it-IT" sz="1400" dirty="0" smtClean="0"/>
              <a:t> Steiner</a:t>
            </a:r>
            <a:r>
              <a:rPr lang="it-IT" dirty="0" smtClean="0"/>
              <a:t/>
            </a:r>
            <a:br>
              <a:rPr lang="it-IT" dirty="0" smtClean="0"/>
            </a:br>
            <a:r>
              <a:rPr lang="it-IT" sz="1400" b="0" dirty="0" smtClean="0"/>
              <a:t>Direttrice del Dipartimento di giustizia, sicurezza e sanità</a:t>
            </a:r>
          </a:p>
          <a:p>
            <a:endParaRPr lang="it-IT" sz="800" b="0" dirty="0" smtClean="0"/>
          </a:p>
          <a:p>
            <a:r>
              <a:rPr lang="it-IT" sz="1400" dirty="0" smtClean="0"/>
              <a:t>Claudio </a:t>
            </a:r>
            <a:r>
              <a:rPr lang="it-IT" sz="1400" dirty="0" err="1" smtClean="0"/>
              <a:t>Riesen</a:t>
            </a:r>
            <a:r>
              <a:rPr lang="it-IT" dirty="0" smtClean="0"/>
              <a:t/>
            </a:r>
            <a:br>
              <a:rPr lang="it-IT" dirty="0" smtClean="0"/>
            </a:br>
            <a:r>
              <a:rPr lang="it-IT" sz="1400" b="0" dirty="0" smtClean="0"/>
              <a:t>Cancelliere</a:t>
            </a:r>
          </a:p>
          <a:p>
            <a:endParaRPr lang="it-IT" dirty="0" smtClean="0"/>
          </a:p>
          <a:p>
            <a:endParaRPr lang="it-IT" dirty="0"/>
          </a:p>
        </p:txBody>
      </p:sp>
      <p:graphicFrame>
        <p:nvGraphicFramePr>
          <p:cNvPr id="1026" name="Object 2"/>
          <p:cNvGraphicFramePr>
            <a:graphicFrameLocks noChangeAspect="1"/>
          </p:cNvGraphicFramePr>
          <p:nvPr/>
        </p:nvGraphicFramePr>
        <p:xfrm>
          <a:off x="7812360" y="4869160"/>
          <a:ext cx="868117" cy="980217"/>
        </p:xfrm>
        <a:graphic>
          <a:graphicData uri="http://schemas.openxmlformats.org/presentationml/2006/ole">
            <p:oleObj spid="_x0000_s1026" name="Document" r:id="rId3" imgW="1600030" imgH="1951847" progId="Word.Document.8">
              <p:embed/>
            </p:oleObj>
          </a:graphicData>
        </a:graphic>
      </p:graphicFrame>
      <p:sp>
        <p:nvSpPr>
          <p:cNvPr id="17"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Intenzioni strategiche e punti del programma selezionati</a:t>
            </a:r>
            <a:endParaRPr lang="it-IT" dirty="0"/>
          </a:p>
        </p:txBody>
      </p:sp>
      <p:sp>
        <p:nvSpPr>
          <p:cNvPr id="4" name="Textplatzhalter 3"/>
          <p:cNvSpPr>
            <a:spLocks noGrp="1"/>
          </p:cNvSpPr>
          <p:nvPr>
            <p:ph type="body" sz="quarter" idx="13"/>
          </p:nvPr>
        </p:nvSpPr>
        <p:spPr>
          <a:xfrm>
            <a:off x="539749" y="1784216"/>
            <a:ext cx="8183563" cy="4165064"/>
          </a:xfrm>
        </p:spPr>
        <p:txBody>
          <a:bodyPr/>
          <a:lstStyle/>
          <a:p>
            <a:pPr indent="0">
              <a:buNone/>
            </a:pPr>
            <a:r>
              <a:rPr lang="it-IT" sz="1600" dirty="0" smtClean="0">
                <a:solidFill>
                  <a:schemeClr val="accent6">
                    <a:lumMod val="75000"/>
                  </a:schemeClr>
                </a:solidFill>
              </a:rPr>
              <a:t>"Provvedere a una buona formazione e a un'identità forte"</a:t>
            </a:r>
          </a:p>
          <a:p>
            <a:pPr indent="0">
              <a:buNone/>
            </a:pPr>
            <a:endParaRPr lang="it-IT" sz="600" dirty="0" smtClean="0">
              <a:solidFill>
                <a:schemeClr val="accent6">
                  <a:lumMod val="75000"/>
                </a:schemeClr>
              </a:solidFill>
            </a:endParaRPr>
          </a:p>
          <a:p>
            <a:r>
              <a:rPr lang="it-IT" dirty="0" smtClean="0">
                <a:solidFill>
                  <a:schemeClr val="tx1"/>
                </a:solidFill>
              </a:rPr>
              <a:t>Formazione e ricerca </a:t>
            </a:r>
            <a:r>
              <a:rPr lang="it-IT" b="0" dirty="0" smtClean="0">
                <a:solidFill>
                  <a:schemeClr val="tx1"/>
                </a:solidFill>
              </a:rPr>
              <a:t>-</a:t>
            </a:r>
            <a:r>
              <a:rPr lang="it-IT" dirty="0" smtClean="0">
                <a:solidFill>
                  <a:schemeClr val="tx1"/>
                </a:solidFill>
              </a:rPr>
              <a:t> </a:t>
            </a:r>
            <a:r>
              <a:rPr lang="it-IT" b="0" dirty="0" smtClean="0">
                <a:solidFill>
                  <a:schemeClr val="tx1"/>
                </a:solidFill>
              </a:rPr>
              <a:t>distribuire i giovani del livello secondario II nel quadro delle quote attuali tra formazione duale e </a:t>
            </a:r>
            <a:r>
              <a:rPr lang="it-IT" dirty="0" smtClean="0">
                <a:solidFill>
                  <a:schemeClr val="tx1"/>
                </a:solidFill>
              </a:rPr>
              <a:t>scuole medie</a:t>
            </a:r>
            <a:r>
              <a:rPr lang="it-IT" b="0" dirty="0" smtClean="0">
                <a:solidFill>
                  <a:schemeClr val="tx1"/>
                </a:solidFill>
              </a:rPr>
              <a:t>; rispondere al </a:t>
            </a:r>
            <a:r>
              <a:rPr lang="it-IT" dirty="0" smtClean="0">
                <a:solidFill>
                  <a:schemeClr val="tx1"/>
                </a:solidFill>
              </a:rPr>
              <a:t>bisogno di specialisti</a:t>
            </a:r>
            <a:r>
              <a:rPr lang="it-IT" b="0" dirty="0" smtClean="0">
                <a:solidFill>
                  <a:schemeClr val="tx1"/>
                </a:solidFill>
              </a:rPr>
              <a:t> delle imprese con professionisti con una buona formazione e garantire il perfezionamento professionale; </a:t>
            </a:r>
            <a:r>
              <a:rPr lang="it-IT" dirty="0" smtClean="0">
                <a:solidFill>
                  <a:schemeClr val="tx1"/>
                </a:solidFill>
              </a:rPr>
              <a:t>formazione professionale superiore</a:t>
            </a:r>
            <a:r>
              <a:rPr lang="it-IT" b="0" dirty="0" smtClean="0">
                <a:solidFill>
                  <a:schemeClr val="tx1"/>
                </a:solidFill>
              </a:rPr>
              <a:t>, </a:t>
            </a:r>
            <a:r>
              <a:rPr lang="it-IT" dirty="0" smtClean="0">
                <a:solidFill>
                  <a:schemeClr val="tx1"/>
                </a:solidFill>
              </a:rPr>
              <a:t>scuole universitarie e istituti di ricerca </a:t>
            </a:r>
            <a:r>
              <a:rPr lang="it-IT" b="0" dirty="0" smtClean="0">
                <a:solidFill>
                  <a:schemeClr val="tx1"/>
                </a:solidFill>
              </a:rPr>
              <a:t>attrattivi per interessati provenienti da fuori Cantone, sfruttare il sapere con </a:t>
            </a:r>
            <a:r>
              <a:rPr lang="it-IT" dirty="0" smtClean="0">
                <a:solidFill>
                  <a:schemeClr val="tx1"/>
                </a:solidFill>
              </a:rPr>
              <a:t>trasferimento di tecnologia e di conoscenze</a:t>
            </a:r>
            <a:r>
              <a:rPr lang="it-IT" b="0" dirty="0" smtClean="0">
                <a:solidFill>
                  <a:schemeClr val="tx1"/>
                </a:solidFill>
              </a:rPr>
              <a:t>.</a:t>
            </a:r>
          </a:p>
          <a:p>
            <a:endParaRPr lang="it-IT" sz="600" b="0" dirty="0" smtClean="0">
              <a:solidFill>
                <a:schemeClr val="tx1"/>
              </a:solidFill>
            </a:endParaRPr>
          </a:p>
          <a:p>
            <a:pPr indent="0">
              <a:buNone/>
            </a:pPr>
            <a:r>
              <a:rPr lang="it-IT" sz="1600" dirty="0" smtClean="0">
                <a:solidFill>
                  <a:schemeClr val="accent6">
                    <a:lumMod val="75000"/>
                  </a:schemeClr>
                </a:solidFill>
              </a:rPr>
              <a:t>"Usare un ambiente intatto quale capitale per il futuro"</a:t>
            </a:r>
          </a:p>
          <a:p>
            <a:pPr indent="0">
              <a:buNone/>
            </a:pPr>
            <a:endParaRPr lang="it-IT" sz="600" dirty="0" smtClean="0">
              <a:solidFill>
                <a:schemeClr val="accent6">
                  <a:lumMod val="75000"/>
                </a:schemeClr>
              </a:solidFill>
            </a:endParaRPr>
          </a:p>
          <a:p>
            <a:r>
              <a:rPr lang="it-IT" dirty="0" smtClean="0">
                <a:solidFill>
                  <a:schemeClr val="tx1"/>
                </a:solidFill>
              </a:rPr>
              <a:t>Acqua potabile e acqua non potabile </a:t>
            </a:r>
            <a:r>
              <a:rPr lang="it-IT" b="0" dirty="0" smtClean="0">
                <a:solidFill>
                  <a:schemeClr val="tx1"/>
                </a:solidFill>
              </a:rPr>
              <a:t>-</a:t>
            </a:r>
            <a:r>
              <a:rPr lang="it-IT" dirty="0" smtClean="0">
                <a:solidFill>
                  <a:schemeClr val="tx1"/>
                </a:solidFill>
              </a:rPr>
              <a:t> </a:t>
            </a:r>
            <a:r>
              <a:rPr lang="it-IT" b="0" dirty="0" smtClean="0">
                <a:solidFill>
                  <a:schemeClr val="tx1"/>
                </a:solidFill>
              </a:rPr>
              <a:t>mettere a disposizione dei comuni le basi necessarie per coprire il fabbisogno di acqua potabile di qualità impeccabile da risorse disponibili localmente; preparare misure per garantire lo sfruttamento dell'acqua in caso di siccità e in situazioni di emergenza.</a:t>
            </a:r>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Intenzioni strategiche e punti del programma selezionati</a:t>
            </a:r>
            <a:endParaRPr lang="it-IT" dirty="0"/>
          </a:p>
        </p:txBody>
      </p:sp>
      <p:sp>
        <p:nvSpPr>
          <p:cNvPr id="4" name="Textplatzhalter 3"/>
          <p:cNvSpPr>
            <a:spLocks noGrp="1"/>
          </p:cNvSpPr>
          <p:nvPr>
            <p:ph type="body" sz="quarter" idx="13"/>
          </p:nvPr>
        </p:nvSpPr>
        <p:spPr>
          <a:xfrm>
            <a:off x="539749" y="1784216"/>
            <a:ext cx="8183563" cy="4453096"/>
          </a:xfrm>
        </p:spPr>
        <p:txBody>
          <a:bodyPr/>
          <a:lstStyle/>
          <a:p>
            <a:pPr indent="0">
              <a:buNone/>
            </a:pPr>
            <a:r>
              <a:rPr lang="it-IT" sz="1600" dirty="0" smtClean="0">
                <a:solidFill>
                  <a:schemeClr val="accent6">
                    <a:lumMod val="75000"/>
                  </a:schemeClr>
                </a:solidFill>
              </a:rPr>
              <a:t>"Promuovere integrazione e sicurezza"</a:t>
            </a:r>
          </a:p>
          <a:p>
            <a:pPr indent="0">
              <a:buNone/>
            </a:pPr>
            <a:endParaRPr lang="it-IT" sz="600" dirty="0" smtClean="0">
              <a:solidFill>
                <a:schemeClr val="accent6">
                  <a:lumMod val="75000"/>
                </a:schemeClr>
              </a:solidFill>
            </a:endParaRPr>
          </a:p>
          <a:p>
            <a:r>
              <a:rPr lang="it-IT" dirty="0" smtClean="0">
                <a:solidFill>
                  <a:schemeClr val="tx1"/>
                </a:solidFill>
              </a:rPr>
              <a:t>Esecuzione delle pene</a:t>
            </a:r>
            <a:r>
              <a:rPr lang="it-IT" b="0" dirty="0" smtClean="0">
                <a:solidFill>
                  <a:schemeClr val="tx1"/>
                </a:solidFill>
              </a:rPr>
              <a:t> – </a:t>
            </a:r>
            <a:r>
              <a:rPr lang="it-IT" dirty="0" smtClean="0">
                <a:solidFill>
                  <a:schemeClr val="tx1"/>
                </a:solidFill>
              </a:rPr>
              <a:t>attribuire ai Grigioni un ruolo di primaria importanza nell'esecuzione delle pene nella Svizzera orientale</a:t>
            </a:r>
            <a:r>
              <a:rPr lang="it-IT" b="0" dirty="0" smtClean="0">
                <a:solidFill>
                  <a:schemeClr val="tx1"/>
                </a:solidFill>
              </a:rPr>
              <a:t>; anche in futuro, svolgimento dell'esecuzione delle pene nei Grigioni e in aggiunta anche dell'esecuzione delle misure nel quadro del Concordato dei Cantoni della Svizzera orientale sull'esecuzione delle pene e delle misure; mantenere e creare posti di lavoro nei Grigioni.</a:t>
            </a:r>
          </a:p>
          <a:p>
            <a:endParaRPr lang="it-IT" sz="600" b="0" dirty="0" smtClean="0">
              <a:solidFill>
                <a:schemeClr val="tx1"/>
              </a:solidFill>
            </a:endParaRPr>
          </a:p>
          <a:p>
            <a:pPr indent="0">
              <a:buNone/>
            </a:pPr>
            <a:r>
              <a:rPr lang="it-IT" sz="1600" dirty="0" smtClean="0">
                <a:solidFill>
                  <a:schemeClr val="accent6">
                    <a:lumMod val="75000"/>
                  </a:schemeClr>
                </a:solidFill>
              </a:rPr>
              <a:t>"Garantire elevata qualità di vita e sicurezza sociale"</a:t>
            </a:r>
          </a:p>
          <a:p>
            <a:pPr indent="0">
              <a:buNone/>
            </a:pPr>
            <a:endParaRPr lang="it-IT" sz="600" dirty="0" smtClean="0">
              <a:solidFill>
                <a:schemeClr val="accent6">
                  <a:lumMod val="75000"/>
                </a:schemeClr>
              </a:solidFill>
            </a:endParaRPr>
          </a:p>
          <a:p>
            <a:r>
              <a:rPr lang="it-IT" dirty="0" smtClean="0">
                <a:solidFill>
                  <a:schemeClr val="tx1"/>
                </a:solidFill>
              </a:rPr>
              <a:t>Assistenza e previdenza medica </a:t>
            </a:r>
            <a:r>
              <a:rPr lang="it-IT" b="0" dirty="0" smtClean="0">
                <a:solidFill>
                  <a:schemeClr val="tx1"/>
                </a:solidFill>
              </a:rPr>
              <a:t>-</a:t>
            </a:r>
            <a:r>
              <a:rPr lang="it-IT" dirty="0" smtClean="0">
                <a:solidFill>
                  <a:schemeClr val="tx1"/>
                </a:solidFill>
              </a:rPr>
              <a:t> </a:t>
            </a:r>
            <a:r>
              <a:rPr lang="it-IT" b="0" dirty="0" smtClean="0">
                <a:solidFill>
                  <a:schemeClr val="tx1"/>
                </a:solidFill>
              </a:rPr>
              <a:t>garantire </a:t>
            </a:r>
            <a:r>
              <a:rPr lang="it-IT" dirty="0" smtClean="0">
                <a:solidFill>
                  <a:schemeClr val="tx1"/>
                </a:solidFill>
              </a:rPr>
              <a:t>assistenza e previdenza sanitarie della popolazione integrate, di buona qualità e sostenibili dal punto di vista finanziario</a:t>
            </a:r>
            <a:r>
              <a:rPr lang="it-IT" b="0" dirty="0" smtClean="0">
                <a:solidFill>
                  <a:schemeClr val="tx1"/>
                </a:solidFill>
              </a:rPr>
              <a:t>; stabilizzare la crescita dei costi; sostituire la precedenza data ai posti in case di cura con sussidi indipendenti dalla forma abitativa.</a:t>
            </a:r>
          </a:p>
          <a:p>
            <a:r>
              <a:rPr lang="it-IT" dirty="0" smtClean="0"/>
              <a:t> </a:t>
            </a:r>
            <a:r>
              <a:rPr lang="it-IT" dirty="0" smtClean="0">
                <a:solidFill>
                  <a:schemeClr val="tx1"/>
                </a:solidFill>
              </a:rPr>
              <a:t>Obiettivi sociali ed effetti soglia </a:t>
            </a:r>
            <a:r>
              <a:rPr lang="it-IT" b="0" dirty="0" smtClean="0">
                <a:solidFill>
                  <a:schemeClr val="tx1"/>
                </a:solidFill>
              </a:rPr>
              <a:t>- </a:t>
            </a:r>
            <a:r>
              <a:rPr lang="it-IT" dirty="0" smtClean="0">
                <a:solidFill>
                  <a:schemeClr val="tx1"/>
                </a:solidFill>
              </a:rPr>
              <a:t>coordinamento coerente, semplice, comprensibile ed efficace dei diversi sistemi sociali di contribuzione</a:t>
            </a:r>
            <a:r>
              <a:rPr lang="it-IT" b="0" dirty="0" smtClean="0">
                <a:solidFill>
                  <a:schemeClr val="tx1"/>
                </a:solidFill>
              </a:rPr>
              <a:t>; impiego efficiente delle risorse finanziarie a disposizione, in questo modo, rallentamento della crescita dei costi.</a:t>
            </a:r>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smtClean="0"/>
          </a:p>
          <a:p>
            <a:endParaRPr lang="it-IT" b="0" dirty="0"/>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629444"/>
            <a:ext cx="8181975" cy="300027"/>
          </a:xfrm>
        </p:spPr>
        <p:txBody>
          <a:bodyPr/>
          <a:lstStyle/>
          <a:p>
            <a:r>
              <a:rPr lang="it-IT" dirty="0" smtClean="0"/>
              <a:t>Situazione iniziale e basi di pianificazione piano finanziario 2013 – 2016</a:t>
            </a:r>
          </a:p>
        </p:txBody>
      </p:sp>
      <p:sp>
        <p:nvSpPr>
          <p:cNvPr id="4" name="Textplatzhalter 3"/>
          <p:cNvSpPr>
            <a:spLocks noGrp="1"/>
          </p:cNvSpPr>
          <p:nvPr>
            <p:ph type="body" sz="quarter" idx="13"/>
          </p:nvPr>
        </p:nvSpPr>
        <p:spPr>
          <a:xfrm>
            <a:off x="539749" y="2000909"/>
            <a:ext cx="8352731" cy="3516323"/>
          </a:xfrm>
        </p:spPr>
        <p:txBody>
          <a:bodyPr/>
          <a:lstStyle/>
          <a:p>
            <a:pPr>
              <a:tabLst>
                <a:tab pos="180975" algn="l"/>
              </a:tabLst>
            </a:pPr>
            <a:r>
              <a:rPr lang="it-IT" b="0" dirty="0" smtClean="0">
                <a:solidFill>
                  <a:schemeClr val="tx1"/>
                </a:solidFill>
              </a:rPr>
              <a:t>Attualmente il </a:t>
            </a:r>
            <a:r>
              <a:rPr lang="it-IT" dirty="0" smtClean="0">
                <a:solidFill>
                  <a:schemeClr val="tx1"/>
                </a:solidFill>
              </a:rPr>
              <a:t>bilancio</a:t>
            </a:r>
            <a:r>
              <a:rPr lang="it-IT" b="0" dirty="0" smtClean="0">
                <a:solidFill>
                  <a:schemeClr val="tx1"/>
                </a:solidFill>
              </a:rPr>
              <a:t> del Cantone dei Grigioni è in buono stato, tuttavia, in seguito a ingenti </a:t>
            </a:r>
            <a:r>
              <a:rPr lang="it-IT" dirty="0" smtClean="0">
                <a:solidFill>
                  <a:schemeClr val="tx1"/>
                </a:solidFill>
              </a:rPr>
              <a:t>oneri 	supplementari</a:t>
            </a:r>
            <a:r>
              <a:rPr lang="it-IT" b="0" dirty="0" smtClean="0">
                <a:solidFill>
                  <a:schemeClr val="tx1"/>
                </a:solidFill>
              </a:rPr>
              <a:t>, con il preventivo 2012 il quadro finanziario sarà limitato.</a:t>
            </a:r>
          </a:p>
          <a:p>
            <a:r>
              <a:rPr lang="it-IT" b="0" dirty="0" smtClean="0">
                <a:solidFill>
                  <a:schemeClr val="tx1"/>
                </a:solidFill>
              </a:rPr>
              <a:t>La pianificazione finanziaria si basa su </a:t>
            </a:r>
            <a:r>
              <a:rPr lang="it-IT" dirty="0" smtClean="0">
                <a:solidFill>
                  <a:schemeClr val="tx1"/>
                </a:solidFill>
              </a:rPr>
              <a:t>previsioni molto ottimistiche</a:t>
            </a:r>
            <a:r>
              <a:rPr lang="it-IT" b="0" dirty="0" smtClean="0">
                <a:solidFill>
                  <a:schemeClr val="tx1"/>
                </a:solidFill>
              </a:rPr>
              <a:t>.</a:t>
            </a:r>
          </a:p>
          <a:p>
            <a:pPr defTabSz="180975"/>
            <a:r>
              <a:rPr lang="it-IT" b="0" dirty="0" smtClean="0">
                <a:solidFill>
                  <a:schemeClr val="tx1"/>
                </a:solidFill>
              </a:rPr>
              <a:t>Il piano finanziario è dunque legato a notevoli </a:t>
            </a:r>
            <a:r>
              <a:rPr lang="it-IT" dirty="0" smtClean="0">
                <a:solidFill>
                  <a:schemeClr val="tx1"/>
                </a:solidFill>
              </a:rPr>
              <a:t>insicurezze</a:t>
            </a:r>
            <a:r>
              <a:rPr lang="it-IT" b="0" dirty="0" smtClean="0">
                <a:solidFill>
                  <a:schemeClr val="tx1"/>
                </a:solidFill>
              </a:rPr>
              <a:t> (sviluppo economico, distribuzione degli utili della 	Banca nazionale, perequazione delle risorse della Confederazione).</a:t>
            </a:r>
          </a:p>
          <a:p>
            <a:r>
              <a:rPr lang="it-IT" b="0" dirty="0" smtClean="0">
                <a:solidFill>
                  <a:schemeClr val="tx1"/>
                </a:solidFill>
              </a:rPr>
              <a:t>L'</a:t>
            </a:r>
            <a:r>
              <a:rPr lang="it-IT" b="1" dirty="0" smtClean="0">
                <a:solidFill>
                  <a:schemeClr val="tx1"/>
                </a:solidFill>
              </a:rPr>
              <a:t>influsso della C</a:t>
            </a:r>
            <a:r>
              <a:rPr lang="it-IT" dirty="0" smtClean="0">
                <a:solidFill>
                  <a:schemeClr val="tx1"/>
                </a:solidFill>
              </a:rPr>
              <a:t>onfederazione </a:t>
            </a:r>
            <a:r>
              <a:rPr lang="it-IT" b="0" dirty="0" smtClean="0">
                <a:solidFill>
                  <a:schemeClr val="tx1"/>
                </a:solidFill>
              </a:rPr>
              <a:t>aumenta (protezione dei minori e degli adulti, finanziamento degli ospedali).</a:t>
            </a:r>
          </a:p>
          <a:p>
            <a:pPr>
              <a:tabLst>
                <a:tab pos="180975" algn="l"/>
              </a:tabLst>
            </a:pPr>
            <a:r>
              <a:rPr lang="it-IT" dirty="0" smtClean="0">
                <a:solidFill>
                  <a:schemeClr val="tx1"/>
                </a:solidFill>
              </a:rPr>
              <a:t>Progetti di riforma in corso </a:t>
            </a:r>
            <a:r>
              <a:rPr lang="it-IT" b="0" dirty="0" smtClean="0">
                <a:solidFill>
                  <a:schemeClr val="tx1"/>
                </a:solidFill>
              </a:rPr>
              <a:t>gravano fortemente sul bilancio pubblico (legge scolastica, riforma dei comuni e 	territoriale).</a:t>
            </a:r>
          </a:p>
          <a:p>
            <a:r>
              <a:rPr lang="it-IT" b="0" dirty="0" smtClean="0">
                <a:solidFill>
                  <a:schemeClr val="tx1"/>
                </a:solidFill>
              </a:rPr>
              <a:t>I </a:t>
            </a:r>
            <a:r>
              <a:rPr lang="it-IT" dirty="0" smtClean="0">
                <a:solidFill>
                  <a:schemeClr val="tx1"/>
                </a:solidFill>
              </a:rPr>
              <a:t>sussidi a terzi </a:t>
            </a:r>
            <a:r>
              <a:rPr lang="it-IT" b="0" dirty="0" smtClean="0">
                <a:solidFill>
                  <a:schemeClr val="tx1"/>
                </a:solidFill>
              </a:rPr>
              <a:t>crescono senza rallentare.</a:t>
            </a:r>
          </a:p>
          <a:p>
            <a:endParaRPr lang="it-IT" b="0"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p:txBody>
          <a:bodyPr/>
          <a:lstStyle/>
          <a:p>
            <a:r>
              <a:rPr lang="it-IT" dirty="0" smtClean="0"/>
              <a:t>Valori indicativi di politica finanziaria per gli anni di pianificazione 2013 – 2016</a:t>
            </a:r>
          </a:p>
        </p:txBody>
      </p:sp>
      <p:sp>
        <p:nvSpPr>
          <p:cNvPr id="4" name="Textplatzhalter 3"/>
          <p:cNvSpPr>
            <a:spLocks noGrp="1"/>
          </p:cNvSpPr>
          <p:nvPr>
            <p:ph type="body" sz="quarter" idx="13"/>
          </p:nvPr>
        </p:nvSpPr>
        <p:spPr/>
        <p:txBody>
          <a:bodyPr/>
          <a:lstStyle/>
          <a:p>
            <a:pPr>
              <a:buNone/>
            </a:pPr>
            <a:r>
              <a:rPr lang="it-IT" b="0" dirty="0" smtClean="0">
                <a:solidFill>
                  <a:schemeClr val="tx1"/>
                </a:solidFill>
              </a:rPr>
              <a:t>1. </a:t>
            </a:r>
            <a:r>
              <a:rPr lang="it-IT" dirty="0" smtClean="0">
                <a:solidFill>
                  <a:schemeClr val="tx1"/>
                </a:solidFill>
              </a:rPr>
              <a:t>Disavanzo</a:t>
            </a:r>
            <a:r>
              <a:rPr lang="it-IT" b="0" dirty="0" smtClean="0">
                <a:solidFill>
                  <a:schemeClr val="tx1"/>
                </a:solidFill>
              </a:rPr>
              <a:t> massimo preventivato pari a 50 milioni di franchi.</a:t>
            </a:r>
          </a:p>
          <a:p>
            <a:pPr>
              <a:buNone/>
            </a:pPr>
            <a:r>
              <a:rPr lang="it-IT" b="0" dirty="0" smtClean="0">
                <a:solidFill>
                  <a:schemeClr val="tx1"/>
                </a:solidFill>
              </a:rPr>
              <a:t>2. Limitazione degli </a:t>
            </a:r>
            <a:r>
              <a:rPr lang="it-IT" dirty="0" smtClean="0">
                <a:solidFill>
                  <a:schemeClr val="tx1"/>
                </a:solidFill>
              </a:rPr>
              <a:t>investimenti netti</a:t>
            </a:r>
            <a:r>
              <a:rPr lang="it-IT" b="0" dirty="0" smtClean="0">
                <a:solidFill>
                  <a:schemeClr val="tx1"/>
                </a:solidFill>
              </a:rPr>
              <a:t> preventivati a 200 milioni di franchi.</a:t>
            </a:r>
          </a:p>
          <a:p>
            <a:pPr>
              <a:buNone/>
            </a:pPr>
            <a:r>
              <a:rPr lang="it-IT" b="0" dirty="0" smtClean="0">
                <a:solidFill>
                  <a:schemeClr val="tx1"/>
                </a:solidFill>
              </a:rPr>
              <a:t>3. </a:t>
            </a:r>
            <a:r>
              <a:rPr lang="it-IT" dirty="0" smtClean="0">
                <a:solidFill>
                  <a:schemeClr val="tx1"/>
                </a:solidFill>
              </a:rPr>
              <a:t>Quota di incidenza della spesa pubblica stabile</a:t>
            </a:r>
            <a:r>
              <a:rPr lang="it-IT" b="0" dirty="0" smtClean="0">
                <a:solidFill>
                  <a:schemeClr val="tx1"/>
                </a:solidFill>
              </a:rPr>
              <a:t>, quote di crescita differenziate per settore politico.</a:t>
            </a:r>
          </a:p>
          <a:p>
            <a:pPr>
              <a:buNone/>
            </a:pPr>
            <a:r>
              <a:rPr lang="it-IT" b="0" dirty="0" smtClean="0">
                <a:solidFill>
                  <a:schemeClr val="tx1"/>
                </a:solidFill>
              </a:rPr>
              <a:t>4. </a:t>
            </a:r>
            <a:r>
              <a:rPr lang="it-IT" dirty="0" smtClean="0">
                <a:solidFill>
                  <a:schemeClr val="tx1"/>
                </a:solidFill>
              </a:rPr>
              <a:t>Onere fiscale stabile</a:t>
            </a:r>
            <a:r>
              <a:rPr lang="it-IT" b="0" dirty="0" smtClean="0">
                <a:solidFill>
                  <a:schemeClr val="tx1"/>
                </a:solidFill>
              </a:rPr>
              <a:t>, inferiore alla media nel confronto intercantonale.</a:t>
            </a:r>
          </a:p>
          <a:p>
            <a:pPr>
              <a:buNone/>
            </a:pPr>
            <a:r>
              <a:rPr lang="it-IT" b="0" dirty="0" smtClean="0">
                <a:solidFill>
                  <a:schemeClr val="tx1"/>
                </a:solidFill>
              </a:rPr>
              <a:t>5. </a:t>
            </a:r>
            <a:r>
              <a:rPr lang="it-IT" dirty="0" smtClean="0">
                <a:solidFill>
                  <a:schemeClr val="tx1"/>
                </a:solidFill>
              </a:rPr>
              <a:t>Disavanzo del conto stradale </a:t>
            </a:r>
            <a:r>
              <a:rPr lang="it-IT" b="0" dirty="0" smtClean="0">
                <a:solidFill>
                  <a:schemeClr val="tx1"/>
                </a:solidFill>
              </a:rPr>
              <a:t>preventivato pari a 10 e/o 20 milioni di franchi.</a:t>
            </a:r>
          </a:p>
          <a:p>
            <a:pPr>
              <a:buNone/>
            </a:pPr>
            <a:r>
              <a:rPr lang="it-IT" b="0" dirty="0" smtClean="0">
                <a:solidFill>
                  <a:schemeClr val="tx1"/>
                </a:solidFill>
              </a:rPr>
              <a:t>6. Limitazione all'1,0 percento della crescita dell'</a:t>
            </a:r>
            <a:r>
              <a:rPr lang="it-IT" dirty="0" smtClean="0">
                <a:solidFill>
                  <a:schemeClr val="tx1"/>
                </a:solidFill>
              </a:rPr>
              <a:t>intera massa salariale</a:t>
            </a:r>
            <a:r>
              <a:rPr lang="it-IT" b="0" dirty="0" smtClean="0">
                <a:solidFill>
                  <a:schemeClr val="tx1"/>
                </a:solidFill>
              </a:rPr>
              <a:t> preventivata.</a:t>
            </a:r>
          </a:p>
          <a:p>
            <a:pPr>
              <a:buNone/>
            </a:pPr>
            <a:r>
              <a:rPr lang="it-IT" b="0" dirty="0" smtClean="0">
                <a:solidFill>
                  <a:schemeClr val="tx1"/>
                </a:solidFill>
              </a:rPr>
              <a:t>7. Evitare </a:t>
            </a:r>
            <a:r>
              <a:rPr lang="it-IT" dirty="0" smtClean="0">
                <a:solidFill>
                  <a:schemeClr val="tx1"/>
                </a:solidFill>
              </a:rPr>
              <a:t>trasferimenti di oneri</a:t>
            </a:r>
            <a:r>
              <a:rPr lang="it-IT" b="0" dirty="0" smtClean="0">
                <a:solidFill>
                  <a:schemeClr val="tx1"/>
                </a:solidFill>
              </a:rPr>
              <a:t> tra Cantone e comuni.</a:t>
            </a:r>
          </a:p>
          <a:p>
            <a:pPr>
              <a:buNone/>
            </a:pPr>
            <a:r>
              <a:rPr lang="it-IT" b="0" dirty="0" smtClean="0">
                <a:solidFill>
                  <a:schemeClr val="tx1"/>
                </a:solidFill>
              </a:rPr>
              <a:t>8. Esaurimento del </a:t>
            </a:r>
            <a:r>
              <a:rPr lang="it-IT" dirty="0" smtClean="0">
                <a:solidFill>
                  <a:schemeClr val="tx1"/>
                </a:solidFill>
              </a:rPr>
              <a:t>finanziamento da parte dell'usufruttuario e di chi provoca i costi</a:t>
            </a:r>
            <a:r>
              <a:rPr lang="it-IT" b="0" dirty="0" smtClean="0">
                <a:solidFill>
                  <a:schemeClr val="tx1"/>
                </a:solidFill>
              </a:rPr>
              <a:t>.</a:t>
            </a:r>
          </a:p>
          <a:p>
            <a:pPr defTabSz="361950">
              <a:buNone/>
            </a:pPr>
            <a:r>
              <a:rPr lang="it-IT" b="0" dirty="0" smtClean="0">
                <a:solidFill>
                  <a:schemeClr val="tx1"/>
                </a:solidFill>
              </a:rPr>
              <a:t>9. Realizzazione di nuovi compiti e progetti a ampliati con effetto sui costi solo in caso di un </a:t>
            </a:r>
            <a:r>
              <a:rPr lang="it-IT" dirty="0" smtClean="0">
                <a:solidFill>
                  <a:schemeClr val="tx1"/>
                </a:solidFill>
              </a:rPr>
              <a:t>finanziamento 	sufficiente</a:t>
            </a:r>
            <a:r>
              <a:rPr lang="it-IT" b="0" dirty="0" smtClean="0">
                <a:solidFill>
                  <a:schemeClr val="tx1"/>
                </a:solidFill>
              </a:rPr>
              <a:t>.</a:t>
            </a:r>
          </a:p>
          <a:p>
            <a:endParaRPr lang="it-IT" b="0"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endParaRPr lang="de-CH"/>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graphicFrame>
        <p:nvGraphicFramePr>
          <p:cNvPr id="21507" name="Object 3"/>
          <p:cNvGraphicFramePr>
            <a:graphicFrameLocks noChangeAspect="1"/>
          </p:cNvGraphicFramePr>
          <p:nvPr/>
        </p:nvGraphicFramePr>
        <p:xfrm>
          <a:off x="323529" y="1212649"/>
          <a:ext cx="8352928" cy="5096672"/>
        </p:xfrm>
        <a:graphic>
          <a:graphicData uri="http://schemas.openxmlformats.org/presentationml/2006/ole">
            <p:oleObj spid="_x0000_s21507" name="Arbeitsblatt" r:id="rId3" imgW="5733961" imgH="2952681" progId="Excel.Sheet.12">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endParaRPr lang="de-CH"/>
          </a:p>
        </p:txBody>
      </p:sp>
      <p:sp>
        <p:nvSpPr>
          <p:cNvPr id="3" name="Textplatzhalter 2"/>
          <p:cNvSpPr>
            <a:spLocks noGrp="1"/>
          </p:cNvSpPr>
          <p:nvPr>
            <p:ph type="body" sz="quarter" idx="14"/>
          </p:nvPr>
        </p:nvSpPr>
        <p:spPr/>
        <p:txBody>
          <a:bodyPr/>
          <a:lstStyle/>
          <a:p>
            <a:r>
              <a:rPr lang="it-IT" dirty="0" smtClean="0"/>
              <a:t>Conclusioni</a:t>
            </a:r>
            <a:endParaRPr lang="it-IT" dirty="0"/>
          </a:p>
        </p:txBody>
      </p:sp>
      <p:sp>
        <p:nvSpPr>
          <p:cNvPr id="4" name="Textplatzhalter 3"/>
          <p:cNvSpPr>
            <a:spLocks noGrp="1"/>
          </p:cNvSpPr>
          <p:nvPr>
            <p:ph type="body" sz="quarter" idx="13"/>
          </p:nvPr>
        </p:nvSpPr>
        <p:spPr/>
        <p:txBody>
          <a:bodyPr/>
          <a:lstStyle/>
          <a:p>
            <a:r>
              <a:rPr lang="it-IT" dirty="0" smtClean="0">
                <a:solidFill>
                  <a:schemeClr val="tx1"/>
                </a:solidFill>
              </a:rPr>
              <a:t>Disavanzi</a:t>
            </a:r>
            <a:r>
              <a:rPr lang="it-IT" b="0" dirty="0" smtClean="0">
                <a:solidFill>
                  <a:schemeClr val="tx1"/>
                </a:solidFill>
              </a:rPr>
              <a:t> ben superiori a 50 milioni di franchi.</a:t>
            </a:r>
          </a:p>
          <a:p>
            <a:r>
              <a:rPr lang="it-IT" b="0" dirty="0" smtClean="0">
                <a:solidFill>
                  <a:schemeClr val="tx1"/>
                </a:solidFill>
              </a:rPr>
              <a:t>Si è tenuto conto dell'impasse finanziaria fissando delle </a:t>
            </a:r>
            <a:r>
              <a:rPr lang="it-IT" dirty="0" smtClean="0">
                <a:solidFill>
                  <a:schemeClr val="tx1"/>
                </a:solidFill>
              </a:rPr>
              <a:t>priorità nel programma di Governo</a:t>
            </a:r>
            <a:r>
              <a:rPr lang="it-IT" b="0" dirty="0" smtClean="0">
                <a:solidFill>
                  <a:schemeClr val="tx1"/>
                </a:solidFill>
              </a:rPr>
              <a:t>.</a:t>
            </a:r>
          </a:p>
          <a:p>
            <a:r>
              <a:rPr lang="it-IT" dirty="0" smtClean="0">
                <a:solidFill>
                  <a:schemeClr val="tx1"/>
                </a:solidFill>
              </a:rPr>
              <a:t>Livello degli investimenti </a:t>
            </a:r>
            <a:r>
              <a:rPr lang="it-IT" b="0" dirty="0" smtClean="0">
                <a:solidFill>
                  <a:schemeClr val="tx1"/>
                </a:solidFill>
              </a:rPr>
              <a:t>entro limiti sostenibili.</a:t>
            </a:r>
          </a:p>
          <a:p>
            <a:r>
              <a:rPr lang="it-IT" dirty="0" smtClean="0">
                <a:solidFill>
                  <a:schemeClr val="tx1"/>
                </a:solidFill>
              </a:rPr>
              <a:t>Disavanzi finanziari</a:t>
            </a:r>
            <a:r>
              <a:rPr lang="it-IT" b="0" dirty="0" smtClean="0">
                <a:solidFill>
                  <a:schemeClr val="tx1"/>
                </a:solidFill>
              </a:rPr>
              <a:t> portano a un deflusso di fondi.</a:t>
            </a:r>
          </a:p>
          <a:p>
            <a:r>
              <a:rPr lang="it-IT" b="0" dirty="0" smtClean="0">
                <a:solidFill>
                  <a:schemeClr val="tx1"/>
                </a:solidFill>
              </a:rPr>
              <a:t>Correzioni per evitare un </a:t>
            </a:r>
            <a:r>
              <a:rPr lang="it-IT" dirty="0" smtClean="0">
                <a:solidFill>
                  <a:schemeClr val="tx1"/>
                </a:solidFill>
              </a:rPr>
              <a:t>sovraccarico strutturale </a:t>
            </a:r>
            <a:r>
              <a:rPr lang="it-IT" b="0" dirty="0" smtClean="0">
                <a:solidFill>
                  <a:schemeClr val="tx1"/>
                </a:solidFill>
              </a:rPr>
              <a:t>e per </a:t>
            </a:r>
            <a:r>
              <a:rPr lang="it-IT" dirty="0" smtClean="0">
                <a:solidFill>
                  <a:schemeClr val="tx1"/>
                </a:solidFill>
              </a:rPr>
              <a:t>realizzare il programma di Governo</a:t>
            </a:r>
            <a:r>
              <a:rPr lang="it-IT" b="0" dirty="0" smtClean="0">
                <a:solidFill>
                  <a:schemeClr val="tx1"/>
                </a:solidFill>
              </a:rPr>
              <a:t>:</a:t>
            </a:r>
          </a:p>
          <a:p>
            <a:pPr>
              <a:buFont typeface="Symbol" pitchFamily="18" charset="2"/>
              <a:buChar char="-"/>
            </a:pPr>
            <a:r>
              <a:rPr lang="it-IT" b="0" dirty="0" smtClean="0">
                <a:solidFill>
                  <a:schemeClr val="tx1"/>
                </a:solidFill>
              </a:rPr>
              <a:t>	ogni anno nel quadro del preventivo.</a:t>
            </a:r>
          </a:p>
          <a:p>
            <a:pPr>
              <a:buFont typeface="Symbol" pitchFamily="18" charset="2"/>
              <a:buChar char="-"/>
            </a:pPr>
            <a:r>
              <a:rPr lang="it-IT" b="0" dirty="0" smtClean="0">
                <a:solidFill>
                  <a:schemeClr val="tx1"/>
                </a:solidFill>
              </a:rPr>
              <a:t>	tramite revisione di leggi, ad esempio nei settori sanità e socialità, che presentano un'elevata 	dinamica di crescita.</a:t>
            </a:r>
          </a:p>
          <a:p>
            <a:endParaRPr lang="it-IT" b="0"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84759"/>
            <a:ext cx="8181975" cy="300027"/>
          </a:xfrm>
        </p:spPr>
        <p:txBody>
          <a:bodyPr/>
          <a:lstStyle/>
          <a:p>
            <a:r>
              <a:rPr lang="it-IT" dirty="0" smtClean="0"/>
              <a:t>Indice</a:t>
            </a:r>
            <a:endParaRPr lang="it-IT" dirty="0"/>
          </a:p>
        </p:txBody>
      </p:sp>
      <p:sp>
        <p:nvSpPr>
          <p:cNvPr id="4" name="Textplatzhalter 3"/>
          <p:cNvSpPr>
            <a:spLocks noGrp="1"/>
          </p:cNvSpPr>
          <p:nvPr>
            <p:ph type="body" sz="quarter" idx="13"/>
          </p:nvPr>
        </p:nvSpPr>
        <p:spPr>
          <a:xfrm>
            <a:off x="539749" y="1856224"/>
            <a:ext cx="8183563" cy="4237072"/>
          </a:xfrm>
        </p:spPr>
        <p:txBody>
          <a:bodyPr/>
          <a:lstStyle/>
          <a:p>
            <a:pPr>
              <a:buNone/>
            </a:pPr>
            <a:r>
              <a:rPr lang="it-IT" dirty="0" smtClean="0">
                <a:solidFill>
                  <a:schemeClr val="tx1"/>
                </a:solidFill>
              </a:rPr>
              <a:t>1. Saluto e svolgimento</a:t>
            </a:r>
          </a:p>
          <a:p>
            <a:pPr lvl="0">
              <a:buNone/>
            </a:pPr>
            <a:r>
              <a:rPr lang="it-IT" dirty="0" smtClean="0">
                <a:solidFill>
                  <a:schemeClr val="tx1"/>
                </a:solidFill>
              </a:rPr>
              <a:t>2. Basi e campi d'azione</a:t>
            </a:r>
          </a:p>
          <a:p>
            <a:pPr>
              <a:buNone/>
            </a:pPr>
            <a:r>
              <a:rPr lang="it-IT" b="0" dirty="0" smtClean="0">
                <a:solidFill>
                  <a:schemeClr val="tx1"/>
                </a:solidFill>
              </a:rPr>
              <a:t>    Valutazione dei risultati del periodo di programma 2009 – 2012</a:t>
            </a:r>
          </a:p>
          <a:p>
            <a:pPr>
              <a:buNone/>
            </a:pPr>
            <a:r>
              <a:rPr lang="it-IT" b="0" dirty="0" smtClean="0">
                <a:solidFill>
                  <a:schemeClr val="tx1"/>
                </a:solidFill>
              </a:rPr>
              <a:t>    Primo esame dei compiti</a:t>
            </a:r>
          </a:p>
          <a:p>
            <a:pPr>
              <a:buNone/>
            </a:pPr>
            <a:r>
              <a:rPr lang="it-IT" b="0" dirty="0" smtClean="0">
                <a:solidFill>
                  <a:schemeClr val="tx1"/>
                </a:solidFill>
              </a:rPr>
              <a:t>    Obiettivi e linee guida del Gran Consiglio</a:t>
            </a:r>
          </a:p>
          <a:p>
            <a:pPr>
              <a:buNone/>
            </a:pPr>
            <a:r>
              <a:rPr lang="it-IT" b="0" dirty="0" smtClean="0">
                <a:solidFill>
                  <a:schemeClr val="tx1"/>
                </a:solidFill>
              </a:rPr>
              <a:t>    Campi d'azione 2013 – 2016</a:t>
            </a:r>
          </a:p>
          <a:p>
            <a:pPr lvl="0">
              <a:buNone/>
            </a:pPr>
            <a:r>
              <a:rPr lang="it-IT" dirty="0" smtClean="0">
                <a:solidFill>
                  <a:schemeClr val="tx1"/>
                </a:solidFill>
              </a:rPr>
              <a:t>3. Punti centrali di sviluppo programma di Governo e piano finanziario 2013 – 2016</a:t>
            </a:r>
          </a:p>
          <a:p>
            <a:pPr>
              <a:buNone/>
            </a:pPr>
            <a:r>
              <a:rPr lang="it-IT" b="0" dirty="0" smtClean="0">
                <a:solidFill>
                  <a:schemeClr val="tx1"/>
                </a:solidFill>
              </a:rPr>
              <a:t>    Intenzioni strategiche e punti del programma selezionati</a:t>
            </a:r>
          </a:p>
          <a:p>
            <a:pPr>
              <a:buNone/>
            </a:pPr>
            <a:r>
              <a:rPr lang="it-IT" b="0" dirty="0" smtClean="0">
                <a:solidFill>
                  <a:schemeClr val="tx1"/>
                </a:solidFill>
              </a:rPr>
              <a:t>    Basi della pianificazione finanziaria</a:t>
            </a:r>
          </a:p>
          <a:p>
            <a:pPr>
              <a:buNone/>
            </a:pPr>
            <a:r>
              <a:rPr lang="it-IT" b="0" dirty="0" smtClean="0">
                <a:solidFill>
                  <a:schemeClr val="tx1"/>
                </a:solidFill>
              </a:rPr>
              <a:t>    Obiettivi e sviluppi della pianificazione finanziaria</a:t>
            </a:r>
          </a:p>
          <a:p>
            <a:pPr>
              <a:buNone/>
            </a:pPr>
            <a:r>
              <a:rPr lang="it-IT" b="0" dirty="0" smtClean="0">
                <a:solidFill>
                  <a:schemeClr val="tx1"/>
                </a:solidFill>
              </a:rPr>
              <a:t>    Decisioni in base al piano finanziario</a:t>
            </a:r>
          </a:p>
          <a:p>
            <a:pPr lvl="0">
              <a:buNone/>
            </a:pPr>
            <a:r>
              <a:rPr lang="it-IT" dirty="0" smtClean="0">
                <a:solidFill>
                  <a:schemeClr val="tx1"/>
                </a:solidFill>
              </a:rPr>
              <a:t>4. Domande e discussione </a:t>
            </a:r>
          </a:p>
          <a:p>
            <a:endParaRPr lang="it-IT"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340768"/>
            <a:ext cx="8181975" cy="300027"/>
          </a:xfrm>
        </p:spPr>
        <p:txBody>
          <a:bodyPr/>
          <a:lstStyle/>
          <a:p>
            <a:r>
              <a:rPr lang="it-IT" dirty="0" smtClean="0"/>
              <a:t>Valutazione dei risultati del periodo di programma 2009 – 2012</a:t>
            </a:r>
            <a:endParaRPr lang="it-IT" dirty="0"/>
          </a:p>
        </p:txBody>
      </p:sp>
      <p:sp>
        <p:nvSpPr>
          <p:cNvPr id="4" name="Textplatzhalter 3"/>
          <p:cNvSpPr>
            <a:spLocks noGrp="1"/>
          </p:cNvSpPr>
          <p:nvPr>
            <p:ph type="body" sz="quarter" idx="13"/>
          </p:nvPr>
        </p:nvSpPr>
        <p:spPr>
          <a:xfrm>
            <a:off x="539553" y="3285009"/>
            <a:ext cx="3960440" cy="3168327"/>
          </a:xfrm>
        </p:spPr>
        <p:txBody>
          <a:bodyPr/>
          <a:lstStyle/>
          <a:p>
            <a:pPr>
              <a:lnSpc>
                <a:spcPct val="100000"/>
              </a:lnSpc>
            </a:pPr>
            <a:r>
              <a:rPr lang="it-IT" dirty="0" smtClean="0">
                <a:solidFill>
                  <a:schemeClr val="tx1"/>
                </a:solidFill>
              </a:rPr>
              <a:t>Amministrazione generale</a:t>
            </a:r>
          </a:p>
          <a:p>
            <a:pPr>
              <a:lnSpc>
                <a:spcPct val="100000"/>
              </a:lnSpc>
            </a:pPr>
            <a:endParaRPr lang="it-IT" dirty="0" smtClean="0">
              <a:solidFill>
                <a:schemeClr val="tx1"/>
              </a:solidFill>
            </a:endParaRPr>
          </a:p>
          <a:p>
            <a:pPr>
              <a:lnSpc>
                <a:spcPct val="100000"/>
              </a:lnSpc>
            </a:pPr>
            <a:endParaRPr lang="it-IT" dirty="0" smtClean="0">
              <a:solidFill>
                <a:schemeClr val="tx1"/>
              </a:solidFill>
            </a:endParaRPr>
          </a:p>
          <a:p>
            <a:pPr>
              <a:lnSpc>
                <a:spcPct val="100000"/>
              </a:lnSpc>
            </a:pPr>
            <a:r>
              <a:rPr lang="it-IT" dirty="0" smtClean="0">
                <a:solidFill>
                  <a:schemeClr val="tx1"/>
                </a:solidFill>
              </a:rPr>
              <a:t>Sicurezza</a:t>
            </a:r>
          </a:p>
          <a:p>
            <a:pPr>
              <a:lnSpc>
                <a:spcPct val="100000"/>
              </a:lnSpc>
            </a:pPr>
            <a:r>
              <a:rPr lang="it-IT" dirty="0" smtClean="0">
                <a:solidFill>
                  <a:schemeClr val="tx1"/>
                </a:solidFill>
              </a:rPr>
              <a:t>Formazione</a:t>
            </a:r>
          </a:p>
          <a:p>
            <a:pPr>
              <a:lnSpc>
                <a:spcPct val="100000"/>
              </a:lnSpc>
            </a:pPr>
            <a:r>
              <a:rPr lang="it-IT" dirty="0" smtClean="0">
                <a:solidFill>
                  <a:schemeClr val="tx1"/>
                </a:solidFill>
              </a:rPr>
              <a:t>Salute</a:t>
            </a:r>
          </a:p>
          <a:p>
            <a:pPr>
              <a:lnSpc>
                <a:spcPct val="100000"/>
              </a:lnSpc>
            </a:pPr>
            <a:r>
              <a:rPr lang="it-IT" dirty="0" smtClean="0">
                <a:solidFill>
                  <a:schemeClr val="tx1"/>
                </a:solidFill>
              </a:rPr>
              <a:t>Ambiente</a:t>
            </a:r>
          </a:p>
          <a:p>
            <a:pPr>
              <a:lnSpc>
                <a:spcPct val="100000"/>
              </a:lnSpc>
            </a:pPr>
            <a:endParaRPr lang="it-IT" dirty="0" smtClean="0">
              <a:solidFill>
                <a:schemeClr val="tx1"/>
              </a:solidFill>
            </a:endParaRPr>
          </a:p>
          <a:p>
            <a:pPr>
              <a:lnSpc>
                <a:spcPct val="100000"/>
              </a:lnSpc>
            </a:pPr>
            <a:r>
              <a:rPr lang="it-IT" dirty="0" smtClean="0">
                <a:solidFill>
                  <a:schemeClr val="tx1"/>
                </a:solidFill>
              </a:rPr>
              <a:t>Economia</a:t>
            </a:r>
          </a:p>
          <a:p>
            <a:pPr>
              <a:lnSpc>
                <a:spcPct val="100000"/>
              </a:lnSpc>
            </a:pPr>
            <a:endParaRPr lang="it-IT" dirty="0" smtClean="0">
              <a:solidFill>
                <a:schemeClr val="tx1"/>
              </a:solidFill>
            </a:endParaRPr>
          </a:p>
          <a:p>
            <a:pPr>
              <a:lnSpc>
                <a:spcPct val="100000"/>
              </a:lnSpc>
            </a:pPr>
            <a:r>
              <a:rPr lang="it-IT" i="1" dirty="0" smtClean="0">
                <a:solidFill>
                  <a:schemeClr val="tx1"/>
                </a:solidFill>
              </a:rPr>
              <a:t>Un obiettivo non raggiunto</a:t>
            </a:r>
            <a:endParaRPr lang="it-IT" i="1" dirty="0">
              <a:solidFill>
                <a:schemeClr val="tx1"/>
              </a:solidFill>
            </a:endParaRPr>
          </a:p>
        </p:txBody>
      </p:sp>
      <p:sp>
        <p:nvSpPr>
          <p:cNvPr id="7" name="Textplatzhalter 3"/>
          <p:cNvSpPr txBox="1">
            <a:spLocks/>
          </p:cNvSpPr>
          <p:nvPr/>
        </p:nvSpPr>
        <p:spPr>
          <a:xfrm>
            <a:off x="3203848" y="3284983"/>
            <a:ext cx="5616624" cy="3168353"/>
          </a:xfrm>
          <a:prstGeom prst="rect">
            <a:avLst/>
          </a:prstGeom>
        </p:spPr>
        <p:txBody>
          <a:bodyPr lIns="0" tIns="0" rIns="0" bIns="0"/>
          <a:lstStyle/>
          <a:p>
            <a:pPr lvl="0" indent="180975">
              <a:spcBef>
                <a:spcPct val="20000"/>
              </a:spcBef>
              <a:buSzPct val="75000"/>
              <a:buFont typeface="Wingdings" pitchFamily="2" charset="2"/>
              <a:buChar char=""/>
              <a:defRPr/>
            </a:pPr>
            <a:r>
              <a:rPr lang="it-IT" sz="1300" dirty="0" smtClean="0">
                <a:latin typeface="Arial" pitchFamily="34" charset="0"/>
                <a:cs typeface="Arial" pitchFamily="34" charset="0"/>
              </a:rPr>
              <a:t>Flessibilizzazione delle relazioni esterne</a:t>
            </a:r>
          </a:p>
          <a:p>
            <a:pPr lvl="0" indent="180975">
              <a:spcBef>
                <a:spcPct val="20000"/>
              </a:spcBef>
              <a:buSzPct val="75000"/>
              <a:buFont typeface="Wingdings" pitchFamily="2" charset="2"/>
              <a:buChar char=""/>
              <a:defRPr/>
            </a:pPr>
            <a:r>
              <a:rPr lang="it-IT" sz="1300" dirty="0" smtClean="0">
                <a:latin typeface="Arial" pitchFamily="34" charset="0"/>
                <a:cs typeface="Arial" pitchFamily="34" charset="0"/>
              </a:rPr>
              <a:t>Riduzione del numero di comuni; riforma dei comuni e territoriale</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lang="it-IT" sz="1300" dirty="0" smtClean="0">
                <a:latin typeface="Arial" pitchFamily="34" charset="0"/>
                <a:cs typeface="Arial" pitchFamily="34" charset="0"/>
              </a:rPr>
              <a:t>Riorganizzazione e-government; introduzione e-voting</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kumimoji="0" lang="it-IT" sz="1300" i="0" u="none" strike="noStrike" kern="1200" cap="none" spc="0" normalizeH="0" baseline="0" noProof="0" dirty="0" smtClean="0">
                <a:ln>
                  <a:noFill/>
                </a:ln>
                <a:effectLst/>
                <a:uLnTx/>
                <a:uFillTx/>
                <a:latin typeface="Arial" pitchFamily="34" charset="0"/>
                <a:ea typeface="+mn-ea"/>
                <a:cs typeface="Arial" pitchFamily="34" charset="0"/>
              </a:rPr>
              <a:t>Riorganizzazione tribunali; dissociazione compiti giudiziari</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lang="it-IT" sz="1300" dirty="0" smtClean="0">
                <a:latin typeface="Arial" pitchFamily="34" charset="0"/>
                <a:cs typeface="Arial" pitchFamily="34" charset="0"/>
              </a:rPr>
              <a:t>Revisione totale legge scolastica</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lang="it-IT" sz="1300" dirty="0" smtClean="0">
                <a:latin typeface="Arial" pitchFamily="34" charset="0"/>
                <a:cs typeface="Arial" pitchFamily="34" charset="0"/>
              </a:rPr>
              <a:t>Promozione della salute grazie a prevenzione</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kumimoji="0" lang="it-IT" sz="1300" i="0" u="none" strike="noStrike" kern="1200" cap="none" spc="0" normalizeH="0" noProof="0" dirty="0" smtClean="0">
                <a:ln>
                  <a:noFill/>
                </a:ln>
                <a:effectLst/>
                <a:uLnTx/>
                <a:uFillTx/>
                <a:latin typeface="Arial" pitchFamily="34" charset="0"/>
                <a:ea typeface="+mn-ea"/>
                <a:cs typeface="Arial" pitchFamily="34" charset="0"/>
              </a:rPr>
              <a:t>Mutamento climatico: protezione da catastrofi naturali</a:t>
            </a:r>
          </a:p>
          <a:p>
            <a:pPr lvl="0" indent="180975">
              <a:spcBef>
                <a:spcPct val="20000"/>
              </a:spcBef>
              <a:buSzPct val="75000"/>
              <a:buFont typeface="Wingdings" pitchFamily="2" charset="2"/>
              <a:buChar char=""/>
              <a:defRPr/>
            </a:pPr>
            <a:r>
              <a:rPr lang="it-IT" sz="1300" dirty="0" smtClean="0">
                <a:latin typeface="Arial" pitchFamily="34" charset="0"/>
                <a:cs typeface="Arial" pitchFamily="34" charset="0"/>
              </a:rPr>
              <a:t>Efficienza energetica: revisione totale legge sull'energia</a:t>
            </a:r>
            <a:endParaRPr kumimoji="0" lang="it-IT" sz="1300" i="0" u="none" strike="noStrike" kern="1200" cap="none" spc="0" normalizeH="0" noProof="0" dirty="0" smtClean="0">
              <a:ln>
                <a:noFill/>
              </a:ln>
              <a:effectLst/>
              <a:uLnTx/>
              <a:uFillTx/>
              <a:latin typeface="Arial" pitchFamily="34" charset="0"/>
              <a:ea typeface="+mn-ea"/>
              <a:cs typeface="Arial" pitchFamily="34" charset="0"/>
            </a:endParaRP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lang="it-IT" sz="1300" baseline="0" dirty="0" smtClean="0">
                <a:latin typeface="Arial" pitchFamily="34" charset="0"/>
                <a:cs typeface="Arial" pitchFamily="34" charset="0"/>
              </a:rPr>
              <a:t>Riforma del turismo: strutture concorrenziali e ripartizione dei compiti</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r>
              <a:rPr lang="it-IT" sz="1300" dirty="0" smtClean="0">
                <a:latin typeface="Arial" pitchFamily="34" charset="0"/>
                <a:cs typeface="Arial" pitchFamily="34" charset="0"/>
              </a:rPr>
              <a:t>Riduzione dell'imposta sugli utili e sulla sostanza</a:t>
            </a:r>
            <a:endParaRPr kumimoji="0" lang="it-IT" sz="1300" i="0" u="none" strike="noStrike" kern="1200" cap="none" spc="0" normalizeH="0" noProof="0" dirty="0" smtClean="0">
              <a:ln>
                <a:noFill/>
              </a:ln>
              <a:effectLst/>
              <a:uLnTx/>
              <a:uFillTx/>
              <a:latin typeface="Arial" pitchFamily="34" charset="0"/>
              <a:ea typeface="+mn-ea"/>
              <a:cs typeface="Arial" pitchFamily="34" charset="0"/>
            </a:endParaRPr>
          </a:p>
          <a:p>
            <a:pPr lvl="0" indent="180975">
              <a:spcBef>
                <a:spcPct val="20000"/>
              </a:spcBef>
              <a:buSzPct val="75000"/>
              <a:buFont typeface="Wingdings" pitchFamily="2" charset="2"/>
              <a:buChar char=""/>
              <a:tabLst>
                <a:tab pos="180975" algn="l"/>
              </a:tabLst>
              <a:defRPr/>
            </a:pPr>
            <a:r>
              <a:rPr lang="it-IT" sz="1300" dirty="0" smtClean="0">
                <a:latin typeface="Arial" pitchFamily="34" charset="0"/>
                <a:cs typeface="Arial" pitchFamily="34" charset="0"/>
              </a:rPr>
              <a:t>Nuova impostazione della perequazione finanziaria e della ripartizione dei</a:t>
            </a:r>
            <a:br>
              <a:rPr lang="it-IT" sz="1300" dirty="0" smtClean="0">
                <a:latin typeface="Arial" pitchFamily="34" charset="0"/>
                <a:cs typeface="Arial" pitchFamily="34" charset="0"/>
              </a:rPr>
            </a:br>
            <a:r>
              <a:rPr lang="it-IT" sz="1300" dirty="0" smtClean="0">
                <a:latin typeface="Arial" pitchFamily="34" charset="0"/>
                <a:cs typeface="Arial" pitchFamily="34" charset="0"/>
              </a:rPr>
              <a:t>	compiti tra Cantone e comuni (NPC grigionese) respinta dal Popolo</a:t>
            </a:r>
          </a:p>
          <a:p>
            <a:pPr marL="0" marR="0" lvl="0" indent="180975" algn="l" defTabSz="914400" rtl="0" eaLnBrk="1" fontAlgn="auto" latinLnBrk="0" hangingPunct="1">
              <a:spcBef>
                <a:spcPct val="20000"/>
              </a:spcBef>
              <a:spcAft>
                <a:spcPts val="0"/>
              </a:spcAft>
              <a:buClrTx/>
              <a:buSzPct val="75000"/>
              <a:buFont typeface="Wingdings" pitchFamily="2" charset="2"/>
              <a:buChar char=""/>
              <a:tabLst/>
              <a:defRPr/>
            </a:pPr>
            <a:endParaRPr kumimoji="0" lang="it-IT" sz="1300" i="0" u="none" strike="noStrike" kern="1200" cap="none" spc="0" normalizeH="0" baseline="0" noProof="0" dirty="0">
              <a:ln>
                <a:noFill/>
              </a:ln>
              <a:effectLst/>
              <a:uLnTx/>
              <a:uFillTx/>
              <a:latin typeface="Arial" pitchFamily="34" charset="0"/>
              <a:ea typeface="+mn-ea"/>
              <a:cs typeface="Arial" pitchFamily="34" charset="0"/>
            </a:endParaRPr>
          </a:p>
        </p:txBody>
      </p:sp>
      <p:sp>
        <p:nvSpPr>
          <p:cNvPr id="9" name="Textplatzhalter 2"/>
          <p:cNvSpPr txBox="1">
            <a:spLocks/>
          </p:cNvSpPr>
          <p:nvPr/>
        </p:nvSpPr>
        <p:spPr>
          <a:xfrm>
            <a:off x="539552" y="2780928"/>
            <a:ext cx="8352928" cy="300027"/>
          </a:xfrm>
          <a:prstGeom prst="rect">
            <a:avLst/>
          </a:prstGeom>
        </p:spPr>
        <p:txBody>
          <a:bodyPr lIns="0" tIns="0" rIns="0" bIns="0"/>
          <a:lstStyle/>
          <a:p>
            <a:pPr lvl="0">
              <a:spcBef>
                <a:spcPct val="20000"/>
              </a:spcBef>
              <a:defRPr/>
            </a:pPr>
            <a:r>
              <a:rPr lang="it-IT" sz="1600" b="1" dirty="0" smtClean="0"/>
              <a:t>Create importanti condizioni quadro per il futuro</a:t>
            </a:r>
            <a:endParaRPr kumimoji="0" lang="it-IT" sz="1600" b="1" i="0" u="none" strike="noStrike" kern="1200" cap="none" spc="0" normalizeH="0" baseline="0" noProof="0" dirty="0">
              <a:ln>
                <a:noFill/>
              </a:ln>
              <a:effectLst/>
              <a:uLnTx/>
              <a:uFillTx/>
              <a:latin typeface="+mn-lt"/>
              <a:ea typeface="+mn-ea"/>
              <a:cs typeface="+mn-cs"/>
            </a:endParaRPr>
          </a:p>
        </p:txBody>
      </p:sp>
      <p:sp>
        <p:nvSpPr>
          <p:cNvPr id="11"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platzhalter 3"/>
          <p:cNvSpPr txBox="1">
            <a:spLocks/>
          </p:cNvSpPr>
          <p:nvPr/>
        </p:nvSpPr>
        <p:spPr>
          <a:xfrm>
            <a:off x="424110" y="1772816"/>
            <a:ext cx="8396362" cy="864096"/>
          </a:xfrm>
          <a:prstGeom prst="rect">
            <a:avLst/>
          </a:prstGeom>
        </p:spPr>
        <p:txBody>
          <a:bodyPr lIns="0" tIns="0" rIns="0" bIns="0"/>
          <a:lstStyle/>
          <a:p>
            <a:pPr marL="0" marR="0" lvl="0" indent="180975" algn="l" defTabSz="914400" rtl="0" eaLnBrk="1" fontAlgn="auto" latinLnBrk="0" hangingPunct="1">
              <a:spcBef>
                <a:spcPct val="20000"/>
              </a:spcBef>
              <a:spcAft>
                <a:spcPts val="0"/>
              </a:spcAft>
              <a:buClrTx/>
              <a:buSzPct val="75000"/>
              <a:tabLst/>
              <a:defRPr/>
            </a:pPr>
            <a:r>
              <a:rPr kumimoji="0" lang="it-IT" sz="1300" b="1" i="0" u="none" strike="noStrike" kern="1200" cap="none" spc="0" normalizeH="0" baseline="0" noProof="0" dirty="0" smtClean="0">
                <a:ln>
                  <a:noFill/>
                </a:ln>
                <a:effectLst/>
                <a:uLnTx/>
                <a:uFillTx/>
                <a:latin typeface="Arial" pitchFamily="34" charset="0"/>
                <a:ea typeface="+mn-ea"/>
                <a:cs typeface="Arial" pitchFamily="34" charset="0"/>
              </a:rPr>
              <a:t>Obiettivi</a:t>
            </a:r>
            <a:r>
              <a:rPr lang="it-IT" dirty="0" smtClean="0"/>
              <a:t>	            </a:t>
            </a:r>
            <a:r>
              <a:rPr kumimoji="0" lang="it-IT" sz="1300" b="1" i="0" u="none" strike="noStrike" kern="1200" cap="none" spc="0" normalizeH="0" baseline="0" noProof="0" dirty="0" smtClean="0">
                <a:ln>
                  <a:noFill/>
                </a:ln>
                <a:effectLst/>
                <a:uLnTx/>
                <a:uFillTx/>
                <a:latin typeface="Arial" pitchFamily="34" charset="0"/>
                <a:ea typeface="+mn-ea"/>
                <a:cs typeface="Arial" pitchFamily="34" charset="0"/>
              </a:rPr>
              <a:t>Raggiunti</a:t>
            </a:r>
            <a:r>
              <a:rPr lang="it-IT" dirty="0" smtClean="0"/>
              <a:t>	</a:t>
            </a:r>
            <a:r>
              <a:rPr kumimoji="0" lang="it-IT" sz="1300" b="1" i="0" u="none" strike="noStrike" kern="1200" cap="none" spc="0" normalizeH="0" baseline="0" noProof="0" dirty="0" err="1" smtClean="0">
                <a:ln>
                  <a:noFill/>
                </a:ln>
                <a:effectLst/>
                <a:uLnTx/>
                <a:uFillTx/>
                <a:latin typeface="Arial" pitchFamily="34" charset="0"/>
                <a:ea typeface="+mn-ea"/>
                <a:cs typeface="Arial" pitchFamily="34" charset="0"/>
              </a:rPr>
              <a:t>Ragg</a:t>
            </a:r>
            <a:r>
              <a:rPr kumimoji="0" lang="it-IT" sz="1300" b="1" i="0" u="none" strike="noStrike" kern="1200" cap="none" spc="0" normalizeH="0" baseline="0" noProof="0" dirty="0" smtClean="0">
                <a:ln>
                  <a:noFill/>
                </a:ln>
                <a:effectLst/>
                <a:uLnTx/>
                <a:uFillTx/>
                <a:latin typeface="Arial" pitchFamily="34" charset="0"/>
                <a:ea typeface="+mn-ea"/>
                <a:cs typeface="Arial" pitchFamily="34" charset="0"/>
              </a:rPr>
              <a:t>. in ampia misura</a:t>
            </a:r>
            <a:r>
              <a:rPr lang="it-IT" noProof="0" dirty="0" smtClean="0"/>
              <a:t>	  </a:t>
            </a:r>
            <a:r>
              <a:rPr kumimoji="0" lang="it-IT" sz="1300" b="1" i="0" u="none" strike="noStrike" kern="1200" cap="none" spc="0" normalizeH="0" baseline="0" noProof="0" dirty="0" smtClean="0">
                <a:ln>
                  <a:noFill/>
                </a:ln>
                <a:effectLst/>
                <a:uLnTx/>
                <a:uFillTx/>
                <a:latin typeface="Arial" pitchFamily="34" charset="0"/>
                <a:ea typeface="+mn-ea"/>
                <a:cs typeface="Arial" pitchFamily="34" charset="0"/>
              </a:rPr>
              <a:t>Parzialmente </a:t>
            </a:r>
            <a:r>
              <a:rPr kumimoji="0" lang="it-IT" sz="1300" b="1" i="0" u="none" strike="noStrike" kern="1200" cap="none" spc="0" normalizeH="0" noProof="0" dirty="0" err="1" smtClean="0">
                <a:ln>
                  <a:noFill/>
                </a:ln>
                <a:effectLst/>
                <a:uLnTx/>
                <a:uFillTx/>
                <a:latin typeface="Arial" pitchFamily="34" charset="0"/>
                <a:ea typeface="+mn-ea"/>
                <a:cs typeface="Arial" pitchFamily="34" charset="0"/>
              </a:rPr>
              <a:t>ragg</a:t>
            </a:r>
            <a:r>
              <a:rPr kumimoji="0" lang="it-IT" sz="1300" b="1" i="0" u="none" strike="noStrike" kern="1200" cap="none" spc="0" normalizeH="0" noProof="0" dirty="0" smtClean="0">
                <a:ln>
                  <a:noFill/>
                </a:ln>
                <a:effectLst/>
                <a:uLnTx/>
                <a:uFillTx/>
                <a:latin typeface="Arial" pitchFamily="34" charset="0"/>
                <a:ea typeface="+mn-ea"/>
                <a:cs typeface="Arial" pitchFamily="34" charset="0"/>
              </a:rPr>
              <a:t>.</a:t>
            </a:r>
            <a:r>
              <a:rPr lang="it-IT" dirty="0" smtClean="0"/>
              <a:t>	</a:t>
            </a:r>
            <a:r>
              <a:rPr kumimoji="0" lang="it-IT" sz="1300" b="1" i="0" u="none" strike="noStrike" kern="1200" cap="none" spc="0" normalizeH="0" noProof="0" dirty="0" smtClean="0">
                <a:ln>
                  <a:noFill/>
                </a:ln>
                <a:effectLst/>
                <a:uLnTx/>
                <a:uFillTx/>
                <a:latin typeface="Arial" pitchFamily="34" charset="0"/>
                <a:ea typeface="+mn-ea"/>
                <a:cs typeface="Arial" pitchFamily="34" charset="0"/>
              </a:rPr>
              <a:t>Non raggiunti</a:t>
            </a:r>
            <a:r>
              <a:rPr lang="it-IT" dirty="0" smtClean="0"/>
              <a:t>   </a:t>
            </a:r>
            <a:r>
              <a:rPr kumimoji="0" lang="it-IT" sz="1300" b="1" i="0" u="none" strike="noStrike" kern="1200" cap="none" spc="0" normalizeH="0" noProof="0" dirty="0" smtClean="0">
                <a:ln>
                  <a:noFill/>
                </a:ln>
                <a:effectLst/>
                <a:uLnTx/>
                <a:uFillTx/>
                <a:latin typeface="Arial" pitchFamily="34" charset="0"/>
                <a:ea typeface="+mn-ea"/>
                <a:cs typeface="Arial" pitchFamily="34" charset="0"/>
              </a:rPr>
              <a:t>Totale</a:t>
            </a:r>
            <a:endParaRPr kumimoji="0" lang="it-IT" sz="1300" b="1" i="0" u="none" strike="noStrike" kern="1200" cap="none" spc="0" normalizeH="0" baseline="0" noProof="0" dirty="0" smtClean="0">
              <a:ln>
                <a:noFill/>
              </a:ln>
              <a:effectLst/>
              <a:uLnTx/>
              <a:uFillTx/>
              <a:latin typeface="Arial" pitchFamily="34" charset="0"/>
              <a:ea typeface="+mn-ea"/>
              <a:cs typeface="Arial" pitchFamily="34" charset="0"/>
            </a:endParaRPr>
          </a:p>
          <a:p>
            <a:pPr marL="0" marR="0" lvl="0" indent="180975" algn="l" defTabSz="914400" rtl="0" eaLnBrk="1" fontAlgn="auto" latinLnBrk="0" hangingPunct="1">
              <a:spcBef>
                <a:spcPct val="20000"/>
              </a:spcBef>
              <a:spcAft>
                <a:spcPts val="0"/>
              </a:spcAft>
              <a:buClrTx/>
              <a:buSzPct val="75000"/>
              <a:tabLst/>
              <a:defRPr/>
            </a:pPr>
            <a:r>
              <a:rPr kumimoji="0" lang="it-IT" sz="1300" i="0" u="none" strike="noStrike" kern="1200" cap="none" spc="0" normalizeH="0" baseline="0" noProof="0" dirty="0" smtClean="0">
                <a:ln>
                  <a:noFill/>
                </a:ln>
                <a:effectLst/>
                <a:uLnTx/>
                <a:uFillTx/>
                <a:latin typeface="Arial" pitchFamily="34" charset="0"/>
                <a:ea typeface="+mn-ea"/>
                <a:cs typeface="Arial" pitchFamily="34" charset="0"/>
              </a:rPr>
              <a:t>- entro fine</a:t>
            </a:r>
            <a:r>
              <a:rPr kumimoji="0" lang="it-IT" sz="1300" i="0" u="none" strike="noStrike" kern="1200" cap="none" spc="0" normalizeH="0" noProof="0" dirty="0" smtClean="0">
                <a:ln>
                  <a:noFill/>
                </a:ln>
                <a:effectLst/>
                <a:uLnTx/>
                <a:uFillTx/>
                <a:latin typeface="Arial" pitchFamily="34" charset="0"/>
                <a:ea typeface="+mn-ea"/>
                <a:cs typeface="Arial" pitchFamily="34" charset="0"/>
              </a:rPr>
              <a:t> 2011</a:t>
            </a:r>
            <a:r>
              <a:rPr lang="it-IT" dirty="0" smtClean="0"/>
              <a:t>	   </a:t>
            </a:r>
            <a:r>
              <a:rPr kumimoji="0" lang="it-IT" sz="1300" i="0" u="none" strike="noStrike" kern="1200" cap="none" spc="0" normalizeH="0" noProof="0" dirty="0" smtClean="0">
                <a:ln>
                  <a:noFill/>
                </a:ln>
                <a:effectLst/>
                <a:uLnTx/>
                <a:uFillTx/>
                <a:latin typeface="Arial" pitchFamily="34" charset="0"/>
                <a:ea typeface="+mn-ea"/>
                <a:cs typeface="Arial" pitchFamily="34" charset="0"/>
              </a:rPr>
              <a:t>3	             21		             5		          1	             30</a:t>
            </a:r>
          </a:p>
          <a:p>
            <a:pPr marL="0" marR="0" lvl="0" indent="180975" algn="l" defTabSz="914400" rtl="0" eaLnBrk="1" fontAlgn="auto" latinLnBrk="0" hangingPunct="1">
              <a:spcBef>
                <a:spcPct val="20000"/>
              </a:spcBef>
              <a:spcAft>
                <a:spcPts val="0"/>
              </a:spcAft>
              <a:buClrTx/>
              <a:buSzPct val="75000"/>
              <a:tabLst/>
              <a:defRPr/>
            </a:pPr>
            <a:r>
              <a:rPr lang="it-IT" sz="1300" dirty="0" smtClean="0">
                <a:latin typeface="Arial" pitchFamily="34" charset="0"/>
                <a:cs typeface="Arial" pitchFamily="34" charset="0"/>
              </a:rPr>
              <a:t>- entro fine 2012	   11	             15		             3		          1	             30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196752"/>
            <a:ext cx="8181975" cy="300027"/>
          </a:xfrm>
        </p:spPr>
        <p:txBody>
          <a:bodyPr/>
          <a:lstStyle/>
          <a:p>
            <a:r>
              <a:rPr lang="it-IT" dirty="0" smtClean="0"/>
              <a:t>Primo esame dei compiti</a:t>
            </a:r>
            <a:endParaRPr lang="it-IT" dirty="0"/>
          </a:p>
        </p:txBody>
      </p:sp>
      <p:sp>
        <p:nvSpPr>
          <p:cNvPr id="4" name="Textplatzhalter 3"/>
          <p:cNvSpPr>
            <a:spLocks noGrp="1"/>
          </p:cNvSpPr>
          <p:nvPr>
            <p:ph type="body" sz="quarter" idx="13"/>
          </p:nvPr>
        </p:nvSpPr>
        <p:spPr>
          <a:xfrm>
            <a:off x="323528" y="1412776"/>
            <a:ext cx="8568951" cy="4453096"/>
          </a:xfrm>
        </p:spPr>
        <p:txBody>
          <a:bodyPr/>
          <a:lstStyle/>
          <a:p>
            <a:r>
              <a:rPr lang="it-IT" b="0" dirty="0" smtClean="0">
                <a:solidFill>
                  <a:schemeClr val="tx1"/>
                </a:solidFill>
              </a:rPr>
              <a:t>Incarico conformemente all'</a:t>
            </a:r>
            <a:r>
              <a:rPr lang="it-IT" dirty="0" smtClean="0">
                <a:solidFill>
                  <a:schemeClr val="tx1"/>
                </a:solidFill>
              </a:rPr>
              <a:t>art. 78 Cost. cant. </a:t>
            </a:r>
            <a:r>
              <a:rPr lang="it-IT" b="0" dirty="0" smtClean="0">
                <a:solidFill>
                  <a:schemeClr val="tx1"/>
                </a:solidFill>
              </a:rPr>
              <a:t>esame dei compiti:</a:t>
            </a:r>
          </a:p>
          <a:p>
            <a:pPr>
              <a:buFont typeface="Symbol" pitchFamily="18" charset="2"/>
              <a:buChar char="-"/>
              <a:tabLst>
                <a:tab pos="180975" algn="l"/>
              </a:tabLst>
            </a:pPr>
            <a:r>
              <a:rPr lang="it-IT" b="0" dirty="0" smtClean="0">
                <a:solidFill>
                  <a:schemeClr val="tx1"/>
                </a:solidFill>
              </a:rPr>
              <a:t>I compiti pubblici devono essere periodicamente esaminati in base ai criteri della necessità, dell'efficacia e 	della possibilità di finanziamento</a:t>
            </a:r>
          </a:p>
          <a:p>
            <a:r>
              <a:rPr lang="it-IT" b="0" dirty="0" smtClean="0">
                <a:solidFill>
                  <a:schemeClr val="tx1"/>
                </a:solidFill>
              </a:rPr>
              <a:t>Svolgimento pragmatico grazie all'integrazione nel processo delle pianificazioni politiche:</a:t>
            </a:r>
          </a:p>
          <a:p>
            <a:pPr>
              <a:buFont typeface="Symbol" pitchFamily="18" charset="2"/>
              <a:buChar char="-"/>
            </a:pPr>
            <a:r>
              <a:rPr lang="it-IT" b="0" dirty="0" smtClean="0">
                <a:solidFill>
                  <a:schemeClr val="tx1"/>
                </a:solidFill>
              </a:rPr>
              <a:t>Prima volta nel 2010 quale operazione preliminare per l'elaborazione del programma di Governo 2013 – 2016 </a:t>
            </a:r>
          </a:p>
          <a:p>
            <a:pPr>
              <a:buFont typeface="Symbol" pitchFamily="18" charset="2"/>
              <a:buChar char="-"/>
            </a:pPr>
            <a:r>
              <a:rPr lang="it-IT" b="0" dirty="0" smtClean="0">
                <a:solidFill>
                  <a:schemeClr val="tx1"/>
                </a:solidFill>
              </a:rPr>
              <a:t>Ampio esame di 113 compiti</a:t>
            </a:r>
          </a:p>
          <a:p>
            <a:pPr>
              <a:buFont typeface="Symbol" pitchFamily="18" charset="2"/>
              <a:buChar char="-"/>
            </a:pPr>
            <a:r>
              <a:rPr lang="it-IT" b="0" dirty="0" smtClean="0">
                <a:solidFill>
                  <a:schemeClr val="tx1"/>
                </a:solidFill>
              </a:rPr>
              <a:t>Esame dettagliato di 31 compiti, di cui 25 incarichi del Governo</a:t>
            </a:r>
          </a:p>
          <a:p>
            <a:r>
              <a:rPr lang="it-IT" b="0" dirty="0" smtClean="0">
                <a:solidFill>
                  <a:schemeClr val="tx1"/>
                </a:solidFill>
              </a:rPr>
              <a:t>Risultati:</a:t>
            </a:r>
          </a:p>
          <a:p>
            <a:pPr>
              <a:buFont typeface="Symbol" pitchFamily="18" charset="2"/>
              <a:buChar char="-"/>
              <a:tabLst>
                <a:tab pos="180975" algn="l"/>
              </a:tabLst>
            </a:pPr>
            <a:r>
              <a:rPr lang="it-IT" dirty="0" smtClean="0">
                <a:solidFill>
                  <a:schemeClr val="tx1"/>
                </a:solidFill>
              </a:rPr>
              <a:t>Nessuna rinuncia a compiti statali fondamentali, nessuna estensione a settori di competenza 	completamente nuovi</a:t>
            </a:r>
          </a:p>
          <a:p>
            <a:pPr defTabSz="180975">
              <a:buFont typeface="Symbol" pitchFamily="18" charset="2"/>
              <a:buChar char="-"/>
            </a:pPr>
            <a:r>
              <a:rPr lang="it-IT" dirty="0" smtClean="0">
                <a:solidFill>
                  <a:schemeClr val="tx1"/>
                </a:solidFill>
              </a:rPr>
              <a:t>Sei incarichi </a:t>
            </a:r>
            <a:r>
              <a:rPr lang="it-IT" b="0" dirty="0" smtClean="0">
                <a:solidFill>
                  <a:schemeClr val="tx1"/>
                </a:solidFill>
              </a:rPr>
              <a:t>in diversi settori </a:t>
            </a:r>
            <a:r>
              <a:rPr lang="it-IT" dirty="0" smtClean="0">
                <a:solidFill>
                  <a:schemeClr val="tx1"/>
                </a:solidFill>
              </a:rPr>
              <a:t>totalmente o parzialmente inseriti nel programma di Governo  2013 - 2016</a:t>
            </a:r>
            <a:r>
              <a:rPr lang="it-IT" b="0" dirty="0" smtClean="0">
                <a:solidFill>
                  <a:schemeClr val="tx1"/>
                </a:solidFill>
              </a:rPr>
              <a:t>: 	giustizia, scuole medie, approvvigionamento idrico, sviluppo della piazza economica, industria e artigianato, 	sviluppo regionale e perequazione finanziaria</a:t>
            </a:r>
          </a:p>
          <a:p>
            <a:r>
              <a:rPr lang="it-IT" b="0" dirty="0" smtClean="0">
                <a:solidFill>
                  <a:schemeClr val="tx1"/>
                </a:solidFill>
              </a:rPr>
              <a:t>Analisi di politica finanziaria:</a:t>
            </a:r>
          </a:p>
          <a:p>
            <a:pPr>
              <a:buFont typeface="Symbol" pitchFamily="18" charset="2"/>
              <a:buChar char="-"/>
            </a:pPr>
            <a:r>
              <a:rPr lang="it-IT" b="0" dirty="0" smtClean="0">
                <a:solidFill>
                  <a:schemeClr val="tx1"/>
                </a:solidFill>
              </a:rPr>
              <a:t>Vanno compensati i maggiori oneri dovuti a progetti di riforma cantonali</a:t>
            </a:r>
          </a:p>
          <a:p>
            <a:endParaRPr lang="it-IT" b="0" dirty="0" smtClean="0">
              <a:solidFill>
                <a:schemeClr val="tx1"/>
              </a:solidFill>
            </a:endParaRPr>
          </a:p>
          <a:p>
            <a:pPr>
              <a:buNone/>
            </a:pPr>
            <a:endParaRPr lang="it-IT" dirty="0" smtClean="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268760"/>
            <a:ext cx="8181975" cy="300027"/>
          </a:xfrm>
        </p:spPr>
        <p:txBody>
          <a:bodyPr/>
          <a:lstStyle/>
          <a:p>
            <a:r>
              <a:rPr lang="it-IT" dirty="0" smtClean="0"/>
              <a:t>Obiettivi e linee guida del Gran Consiglio</a:t>
            </a:r>
          </a:p>
          <a:p>
            <a:endParaRPr lang="it-IT" dirty="0"/>
          </a:p>
        </p:txBody>
      </p:sp>
      <p:sp>
        <p:nvSpPr>
          <p:cNvPr id="4" name="Textplatzhalter 3"/>
          <p:cNvSpPr>
            <a:spLocks noGrp="1"/>
          </p:cNvSpPr>
          <p:nvPr>
            <p:ph type="body" sz="quarter" idx="13"/>
          </p:nvPr>
        </p:nvSpPr>
        <p:spPr>
          <a:xfrm>
            <a:off x="3923928" y="1772816"/>
            <a:ext cx="5112568" cy="4392488"/>
          </a:xfrm>
        </p:spPr>
        <p:txBody>
          <a:bodyPr/>
          <a:lstStyle/>
          <a:p>
            <a:pPr>
              <a:lnSpc>
                <a:spcPct val="100000"/>
              </a:lnSpc>
              <a:tabLst>
                <a:tab pos="180975" algn="l"/>
              </a:tabLst>
            </a:pPr>
            <a:r>
              <a:rPr lang="it-IT" b="0" dirty="0" smtClean="0">
                <a:solidFill>
                  <a:schemeClr val="tx1"/>
                </a:solidFill>
              </a:rPr>
              <a:t>Il </a:t>
            </a:r>
            <a:r>
              <a:rPr lang="it-IT" dirty="0" smtClean="0">
                <a:solidFill>
                  <a:schemeClr val="tx1"/>
                </a:solidFill>
              </a:rPr>
              <a:t>Gran Consiglio </a:t>
            </a:r>
            <a:r>
              <a:rPr lang="it-IT" b="0" dirty="0" smtClean="0">
                <a:solidFill>
                  <a:schemeClr val="tx1"/>
                </a:solidFill>
              </a:rPr>
              <a:t>emana gli </a:t>
            </a:r>
            <a:r>
              <a:rPr lang="it-IT" dirty="0" smtClean="0">
                <a:solidFill>
                  <a:schemeClr val="tx1"/>
                </a:solidFill>
              </a:rPr>
              <a:t>obiettivi politici e le linee guida 	</a:t>
            </a:r>
            <a:r>
              <a:rPr lang="it-IT" dirty="0" err="1" smtClean="0">
                <a:solidFill>
                  <a:schemeClr val="tx1"/>
                </a:solidFill>
              </a:rPr>
              <a:t>sovraordinati</a:t>
            </a:r>
            <a:r>
              <a:rPr lang="it-IT" b="0" dirty="0" smtClean="0">
                <a:solidFill>
                  <a:schemeClr val="tx1"/>
                </a:solidFill>
              </a:rPr>
              <a:t> nel settore di pianificazione.</a:t>
            </a:r>
          </a:p>
          <a:p>
            <a:pPr>
              <a:lnSpc>
                <a:spcPct val="100000"/>
              </a:lnSpc>
              <a:tabLst>
                <a:tab pos="180975" algn="l"/>
              </a:tabLst>
            </a:pPr>
            <a:r>
              <a:rPr lang="it-IT" b="0" dirty="0" smtClean="0">
                <a:solidFill>
                  <a:schemeClr val="tx1"/>
                </a:solidFill>
              </a:rPr>
              <a:t>Il 3 settembre 2011, il Gran Consiglio ha deciso complessivamente 	13 linee guida in 10 settori politici.</a:t>
            </a:r>
          </a:p>
          <a:p>
            <a:pPr>
              <a:lnSpc>
                <a:spcPct val="100000"/>
              </a:lnSpc>
              <a:buNone/>
            </a:pPr>
            <a:endParaRPr lang="it-IT" b="0" dirty="0" smtClean="0">
              <a:solidFill>
                <a:schemeClr val="tx1"/>
              </a:solidFill>
            </a:endParaRPr>
          </a:p>
          <a:p>
            <a:pPr>
              <a:lnSpc>
                <a:spcPct val="100000"/>
              </a:lnSpc>
              <a:tabLst>
                <a:tab pos="180975" algn="l"/>
              </a:tabLst>
            </a:pPr>
            <a:r>
              <a:rPr lang="it-IT" b="0" dirty="0" smtClean="0">
                <a:solidFill>
                  <a:schemeClr val="tx1"/>
                </a:solidFill>
              </a:rPr>
              <a:t>In ragione delle linee guida, nonché in considerazione dei mezzi 	finanziari a disposizione, il </a:t>
            </a:r>
            <a:r>
              <a:rPr lang="it-IT" b="1" dirty="0" smtClean="0">
                <a:solidFill>
                  <a:schemeClr val="tx1"/>
                </a:solidFill>
              </a:rPr>
              <a:t>Governo</a:t>
            </a:r>
            <a:r>
              <a:rPr lang="it-IT" b="0" dirty="0" smtClean="0">
                <a:solidFill>
                  <a:schemeClr val="tx1"/>
                </a:solidFill>
              </a:rPr>
              <a:t> ha poi definito sette </a:t>
            </a:r>
            <a:r>
              <a:rPr lang="it-IT" b="1" dirty="0" smtClean="0">
                <a:solidFill>
                  <a:schemeClr val="tx1"/>
                </a:solidFill>
              </a:rPr>
              <a:t>campi 	d'azione</a:t>
            </a:r>
            <a:r>
              <a:rPr lang="it-IT" b="0" dirty="0" smtClean="0">
                <a:solidFill>
                  <a:schemeClr val="tx1"/>
                </a:solidFill>
              </a:rPr>
              <a:t> e deciso 25 punti centrali di sviluppo e misure concreti.</a:t>
            </a:r>
          </a:p>
          <a:p>
            <a:pPr>
              <a:lnSpc>
                <a:spcPct val="100000"/>
              </a:lnSpc>
              <a:tabLst>
                <a:tab pos="180975" algn="l"/>
              </a:tabLst>
            </a:pPr>
            <a:r>
              <a:rPr lang="it-IT" dirty="0" smtClean="0">
                <a:solidFill>
                  <a:schemeClr val="tx1"/>
                </a:solidFill>
              </a:rPr>
              <a:t>Il programma di Governo</a:t>
            </a:r>
            <a:r>
              <a:rPr lang="it-IT" b="0" dirty="0" smtClean="0">
                <a:solidFill>
                  <a:schemeClr val="tx1"/>
                </a:solidFill>
              </a:rPr>
              <a:t> si concentra su una selezione di temi e 	non presenta </a:t>
            </a:r>
            <a:r>
              <a:rPr lang="it-IT" dirty="0" smtClean="0">
                <a:solidFill>
                  <a:schemeClr val="tx1"/>
                </a:solidFill>
              </a:rPr>
              <a:t>alcun carattere generale</a:t>
            </a:r>
            <a:r>
              <a:rPr lang="it-IT" b="0" dirty="0" smtClean="0">
                <a:solidFill>
                  <a:schemeClr val="tx1"/>
                </a:solidFill>
              </a:rPr>
              <a:t>.</a:t>
            </a:r>
          </a:p>
          <a:p>
            <a:pPr>
              <a:lnSpc>
                <a:spcPct val="100000"/>
              </a:lnSpc>
              <a:buNone/>
            </a:pPr>
            <a:endParaRPr lang="it-IT" b="0" dirty="0" smtClean="0">
              <a:solidFill>
                <a:schemeClr val="tx1"/>
              </a:solidFill>
            </a:endParaRPr>
          </a:p>
          <a:p>
            <a:pPr>
              <a:lnSpc>
                <a:spcPct val="100000"/>
              </a:lnSpc>
              <a:tabLst>
                <a:tab pos="180975" algn="l"/>
              </a:tabLst>
            </a:pPr>
            <a:r>
              <a:rPr lang="it-IT" b="0" dirty="0" smtClean="0">
                <a:solidFill>
                  <a:schemeClr val="tx1"/>
                </a:solidFill>
              </a:rPr>
              <a:t>I punti chiave dell'attività governativa contenuti nel programma di 	Governo verranno concretizzati ogni volta nei programmi annuali. </a:t>
            </a:r>
          </a:p>
          <a:p>
            <a:pPr>
              <a:lnSpc>
                <a:spcPct val="100000"/>
              </a:lnSpc>
            </a:pPr>
            <a:endParaRPr lang="it-IT" b="0" dirty="0" smtClean="0">
              <a:solidFill>
                <a:schemeClr val="tx1"/>
              </a:solidFill>
            </a:endParaRPr>
          </a:p>
          <a:p>
            <a:pPr>
              <a:lnSpc>
                <a:spcPct val="100000"/>
              </a:lnSpc>
              <a:tabLst>
                <a:tab pos="180975" algn="l"/>
              </a:tabLst>
            </a:pPr>
            <a:r>
              <a:rPr lang="it-IT" b="0" dirty="0" smtClean="0">
                <a:solidFill>
                  <a:schemeClr val="tx1"/>
                </a:solidFill>
              </a:rPr>
              <a:t>Un controlling ben sviluppato garantisce pianificazioni continue che 	vengono costantemente adeguate a nuove condizioni. </a:t>
            </a:r>
          </a:p>
          <a:p>
            <a:pPr>
              <a:lnSpc>
                <a:spcPct val="100000"/>
              </a:lnSpc>
              <a:buNone/>
            </a:pPr>
            <a:endParaRPr lang="it-IT" b="0" dirty="0" smtClean="0">
              <a:solidFill>
                <a:schemeClr val="tx1"/>
              </a:solidFill>
            </a:endParaRPr>
          </a:p>
          <a:p>
            <a:pPr>
              <a:lnSpc>
                <a:spcPct val="100000"/>
              </a:lnSpc>
              <a:buNone/>
            </a:pPr>
            <a:endParaRPr lang="it-IT" b="0" dirty="0" smtClean="0">
              <a:solidFill>
                <a:schemeClr val="tx1"/>
              </a:solidFill>
            </a:endParaRPr>
          </a:p>
          <a:p>
            <a:endParaRPr lang="it-IT" b="0" dirty="0" smtClean="0">
              <a:solidFill>
                <a:schemeClr val="tx1"/>
              </a:solidFill>
            </a:endParaRPr>
          </a:p>
          <a:p>
            <a:endParaRPr lang="it-IT" dirty="0" smtClean="0">
              <a:solidFill>
                <a:schemeClr val="tx1"/>
              </a:solidFill>
            </a:endParaRPr>
          </a:p>
          <a:p>
            <a:endParaRPr lang="it-IT" dirty="0" smtClean="0">
              <a:solidFill>
                <a:schemeClr val="tx1"/>
              </a:solidFill>
            </a:endParaRPr>
          </a:p>
          <a:p>
            <a:endParaRPr lang="it-IT" dirty="0" smtClean="0">
              <a:solidFill>
                <a:schemeClr val="tx1"/>
              </a:solidFill>
            </a:endParaRPr>
          </a:p>
          <a:p>
            <a:endParaRPr lang="it-IT"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6" name="Rechteck 5"/>
          <p:cNvSpPr/>
          <p:nvPr/>
        </p:nvSpPr>
        <p:spPr>
          <a:xfrm>
            <a:off x="755576" y="1628800"/>
            <a:ext cx="2952328" cy="1080120"/>
          </a:xfrm>
          <a:prstGeom prst="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b="1" dirty="0" smtClean="0">
                <a:solidFill>
                  <a:schemeClr val="tx1"/>
                </a:solidFill>
              </a:rPr>
              <a:t>Rapporto della Commissione strategica e di politica statale </a:t>
            </a:r>
          </a:p>
          <a:p>
            <a:pPr algn="ctr"/>
            <a:endParaRPr lang="it-IT" sz="600" b="1" dirty="0" smtClean="0">
              <a:solidFill>
                <a:schemeClr val="tx1"/>
              </a:solidFill>
            </a:endParaRPr>
          </a:p>
        </p:txBody>
      </p:sp>
      <p:sp>
        <p:nvSpPr>
          <p:cNvPr id="8" name="Rechteck 7"/>
          <p:cNvSpPr/>
          <p:nvPr/>
        </p:nvSpPr>
        <p:spPr>
          <a:xfrm>
            <a:off x="755576" y="2924944"/>
            <a:ext cx="2952328" cy="1440160"/>
          </a:xfrm>
          <a:prstGeom prst="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b="1" dirty="0" smtClean="0">
                <a:solidFill>
                  <a:schemeClr val="tx1"/>
                </a:solidFill>
              </a:rPr>
              <a:t>Programma di Governo e piano finanziario 2013 – 2016</a:t>
            </a:r>
          </a:p>
        </p:txBody>
      </p:sp>
      <p:cxnSp>
        <p:nvCxnSpPr>
          <p:cNvPr id="10" name="Gerade Verbindung mit Pfeil 9"/>
          <p:cNvCxnSpPr>
            <a:stCxn id="6" idx="2"/>
            <a:endCxn id="8" idx="0"/>
          </p:cNvCxnSpPr>
          <p:nvPr/>
        </p:nvCxnSpPr>
        <p:spPr>
          <a:xfrm rot="5400000">
            <a:off x="2123728" y="2816932"/>
            <a:ext cx="21602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hteck 10"/>
          <p:cNvSpPr/>
          <p:nvPr/>
        </p:nvSpPr>
        <p:spPr>
          <a:xfrm>
            <a:off x="755576" y="4581128"/>
            <a:ext cx="2952328" cy="720080"/>
          </a:xfrm>
          <a:prstGeom prst="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b="1" dirty="0" smtClean="0">
                <a:solidFill>
                  <a:schemeClr val="tx1"/>
                </a:solidFill>
              </a:rPr>
              <a:t>Programma annuale e preventivo</a:t>
            </a:r>
          </a:p>
          <a:p>
            <a:pPr algn="ctr"/>
            <a:r>
              <a:rPr lang="it-IT" sz="1200" dirty="0" smtClean="0">
                <a:solidFill>
                  <a:schemeClr val="tx1"/>
                </a:solidFill>
              </a:rPr>
              <a:t>2013 - 2014 - 2015 - 2016 </a:t>
            </a:r>
            <a:endParaRPr lang="it-IT" sz="1200" dirty="0">
              <a:solidFill>
                <a:schemeClr val="tx1"/>
              </a:solidFill>
            </a:endParaRPr>
          </a:p>
        </p:txBody>
      </p:sp>
      <p:sp>
        <p:nvSpPr>
          <p:cNvPr id="12" name="Rechteck 11"/>
          <p:cNvSpPr/>
          <p:nvPr/>
        </p:nvSpPr>
        <p:spPr>
          <a:xfrm>
            <a:off x="755576" y="5445224"/>
            <a:ext cx="2952328" cy="648072"/>
          </a:xfrm>
          <a:prstGeom prst="rect">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b="1" dirty="0" smtClean="0">
                <a:solidFill>
                  <a:schemeClr val="tx1"/>
                </a:solidFill>
              </a:rPr>
              <a:t>Controlling</a:t>
            </a:r>
          </a:p>
          <a:p>
            <a:pPr algn="ctr"/>
            <a:r>
              <a:rPr lang="it-IT" sz="1200" dirty="0" smtClean="0">
                <a:solidFill>
                  <a:schemeClr val="tx1"/>
                </a:solidFill>
              </a:rPr>
              <a:t>2013 - 2014 - 2015 - 2016 </a:t>
            </a:r>
            <a:endParaRPr lang="it-IT" sz="1200" dirty="0">
              <a:solidFill>
                <a:schemeClr val="tx1"/>
              </a:solidFill>
            </a:endParaRPr>
          </a:p>
        </p:txBody>
      </p:sp>
      <p:cxnSp>
        <p:nvCxnSpPr>
          <p:cNvPr id="16" name="Gerade Verbindung mit Pfeil 15"/>
          <p:cNvCxnSpPr>
            <a:stCxn id="8" idx="2"/>
            <a:endCxn id="11" idx="0"/>
          </p:cNvCxnSpPr>
          <p:nvPr/>
        </p:nvCxnSpPr>
        <p:spPr>
          <a:xfrm rot="5400000">
            <a:off x="2123728" y="4473116"/>
            <a:ext cx="21602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a:stCxn id="11" idx="2"/>
            <a:endCxn id="12" idx="0"/>
          </p:cNvCxnSpPr>
          <p:nvPr/>
        </p:nvCxnSpPr>
        <p:spPr>
          <a:xfrm rot="5400000">
            <a:off x="2159732" y="5373216"/>
            <a:ext cx="14401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a:stCxn id="12" idx="1"/>
            <a:endCxn id="11" idx="1"/>
          </p:cNvCxnSpPr>
          <p:nvPr/>
        </p:nvCxnSpPr>
        <p:spPr>
          <a:xfrm rot="10800000">
            <a:off x="755576" y="4941168"/>
            <a:ext cx="1588" cy="828092"/>
          </a:xfrm>
          <a:prstGeom prst="bentConnector3">
            <a:avLst>
              <a:gd name="adj1" fmla="val 1439546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Gewinkelte Verbindung 23"/>
          <p:cNvCxnSpPr>
            <a:stCxn id="12" idx="1"/>
            <a:endCxn id="8" idx="1"/>
          </p:cNvCxnSpPr>
          <p:nvPr/>
        </p:nvCxnSpPr>
        <p:spPr>
          <a:xfrm rot="10800000">
            <a:off x="755576" y="3645024"/>
            <a:ext cx="1588" cy="2124236"/>
          </a:xfrm>
          <a:prstGeom prst="bentConnector3">
            <a:avLst>
              <a:gd name="adj1" fmla="val 14395466"/>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Campi d'azione 2013 – 2016</a:t>
            </a:r>
            <a:endParaRPr lang="it-IT" dirty="0"/>
          </a:p>
        </p:txBody>
      </p:sp>
      <p:sp>
        <p:nvSpPr>
          <p:cNvPr id="4" name="Textplatzhalter 3"/>
          <p:cNvSpPr>
            <a:spLocks noGrp="1"/>
          </p:cNvSpPr>
          <p:nvPr>
            <p:ph type="body" sz="quarter" idx="13"/>
          </p:nvPr>
        </p:nvSpPr>
        <p:spPr>
          <a:xfrm>
            <a:off x="539749" y="1784216"/>
            <a:ext cx="8183563" cy="4237072"/>
          </a:xfrm>
        </p:spPr>
        <p:txBody>
          <a:bodyPr/>
          <a:lstStyle/>
          <a:p>
            <a:pPr>
              <a:buNone/>
            </a:pPr>
            <a:r>
              <a:rPr lang="it-IT" dirty="0" smtClean="0">
                <a:solidFill>
                  <a:schemeClr val="tx1"/>
                </a:solidFill>
              </a:rPr>
              <a:t>"Nel confronto a livello svizzero, la popolazione e l'economia grigionesi registrano una crescita inferiore alla media. L'obiettivo prioritario del programma di Governo consiste nel promuovere la crescita economica aumentando così l'attrattività dei Grigioni quale piazza economica, nonché quale luogo di lavoro e di vita. In considerazione dello sviluppo demografico e della riduzione dei mezzi finanziari che va delineandosi, per raggiungere questo obiettivo saranno necessari sforzi particolari".</a:t>
            </a:r>
          </a:p>
          <a:p>
            <a:r>
              <a:rPr lang="it-IT" b="0" dirty="0" smtClean="0">
                <a:solidFill>
                  <a:schemeClr val="tx1"/>
                </a:solidFill>
              </a:rPr>
              <a:t>Campi d'azione:</a:t>
            </a:r>
          </a:p>
          <a:p>
            <a:pPr>
              <a:buFont typeface="+mj-lt"/>
              <a:buAutoNum type="arabicPeriod"/>
            </a:pPr>
            <a:r>
              <a:rPr lang="it-IT" b="0" dirty="0" smtClean="0">
                <a:solidFill>
                  <a:schemeClr val="tx1"/>
                </a:solidFill>
              </a:rPr>
              <a:t>"Aumentare la crescita economica"</a:t>
            </a:r>
          </a:p>
          <a:p>
            <a:pPr>
              <a:buFont typeface="+mj-lt"/>
              <a:buAutoNum type="arabicPeriod"/>
            </a:pPr>
            <a:r>
              <a:rPr lang="it-IT" b="0" dirty="0" smtClean="0">
                <a:solidFill>
                  <a:schemeClr val="tx1"/>
                </a:solidFill>
              </a:rPr>
              <a:t>"Svilupparsi quale luogo di lavoro e di vita attrattivo"</a:t>
            </a:r>
          </a:p>
          <a:p>
            <a:pPr>
              <a:buFont typeface="+mj-lt"/>
              <a:buAutoNum type="arabicPeriod"/>
            </a:pPr>
            <a:r>
              <a:rPr lang="it-IT" b="0" dirty="0" smtClean="0">
                <a:solidFill>
                  <a:schemeClr val="tx1"/>
                </a:solidFill>
              </a:rPr>
              <a:t>"Semplificare strutture e procedure statali e renderle concrete per i cittadini"</a:t>
            </a:r>
          </a:p>
          <a:p>
            <a:pPr>
              <a:buFont typeface="+mj-lt"/>
              <a:buAutoNum type="arabicPeriod"/>
            </a:pPr>
            <a:r>
              <a:rPr lang="it-IT" b="0" dirty="0" smtClean="0">
                <a:solidFill>
                  <a:schemeClr val="tx1"/>
                </a:solidFill>
              </a:rPr>
              <a:t>"Provvedere a una buona formazione e a un'identità forte"</a:t>
            </a:r>
          </a:p>
          <a:p>
            <a:pPr>
              <a:buFont typeface="+mj-lt"/>
              <a:buAutoNum type="arabicPeriod"/>
            </a:pPr>
            <a:r>
              <a:rPr lang="it-IT" b="0" dirty="0" smtClean="0">
                <a:solidFill>
                  <a:schemeClr val="tx1"/>
                </a:solidFill>
              </a:rPr>
              <a:t>"Usare un ambiente intatto quale capitale per il futuro"</a:t>
            </a:r>
          </a:p>
          <a:p>
            <a:pPr>
              <a:buFont typeface="+mj-lt"/>
              <a:buAutoNum type="arabicPeriod"/>
            </a:pPr>
            <a:r>
              <a:rPr lang="it-IT" b="0" dirty="0" smtClean="0">
                <a:solidFill>
                  <a:schemeClr val="tx1"/>
                </a:solidFill>
              </a:rPr>
              <a:t>"Promuovere integrazione e sicurezza"</a:t>
            </a:r>
          </a:p>
          <a:p>
            <a:pPr>
              <a:buFont typeface="+mj-lt"/>
              <a:buAutoNum type="arabicPeriod"/>
            </a:pPr>
            <a:r>
              <a:rPr lang="it-IT" b="0" dirty="0" smtClean="0">
                <a:solidFill>
                  <a:schemeClr val="tx1"/>
                </a:solidFill>
              </a:rPr>
              <a:t>"Garantire elevata qualità di vita e sicurezza sociale"</a:t>
            </a:r>
          </a:p>
          <a:p>
            <a:endParaRPr lang="it-IT" b="0" dirty="0">
              <a:solidFill>
                <a:schemeClr val="tx1"/>
              </a:solidFill>
            </a:endParaRPr>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Intenzioni strategiche e punti del programma selezionati</a:t>
            </a:r>
            <a:endParaRPr lang="it-IT" dirty="0"/>
          </a:p>
        </p:txBody>
      </p:sp>
      <p:sp>
        <p:nvSpPr>
          <p:cNvPr id="4" name="Textplatzhalter 3"/>
          <p:cNvSpPr>
            <a:spLocks noGrp="1"/>
          </p:cNvSpPr>
          <p:nvPr>
            <p:ph type="body" sz="quarter" idx="13"/>
          </p:nvPr>
        </p:nvSpPr>
        <p:spPr>
          <a:xfrm>
            <a:off x="539749" y="1784216"/>
            <a:ext cx="8183563" cy="4453096"/>
          </a:xfrm>
        </p:spPr>
        <p:txBody>
          <a:bodyPr/>
          <a:lstStyle/>
          <a:p>
            <a:pPr indent="0">
              <a:buNone/>
            </a:pPr>
            <a:r>
              <a:rPr lang="it-IT" sz="1600" dirty="0" smtClean="0">
                <a:solidFill>
                  <a:schemeClr val="accent6">
                    <a:lumMod val="75000"/>
                  </a:schemeClr>
                </a:solidFill>
              </a:rPr>
              <a:t>"Aumentare la crescita economica"</a:t>
            </a:r>
          </a:p>
          <a:p>
            <a:pPr indent="0">
              <a:buNone/>
            </a:pPr>
            <a:endParaRPr lang="it-IT" sz="600" dirty="0" smtClean="0">
              <a:solidFill>
                <a:schemeClr val="accent6">
                  <a:lumMod val="75000"/>
                </a:schemeClr>
              </a:solidFill>
            </a:endParaRPr>
          </a:p>
          <a:p>
            <a:r>
              <a:rPr lang="it-IT" dirty="0" smtClean="0">
                <a:solidFill>
                  <a:schemeClr val="tx1"/>
                </a:solidFill>
              </a:rPr>
              <a:t>Sviluppo economico</a:t>
            </a:r>
            <a:r>
              <a:rPr lang="it-IT" b="0" dirty="0" smtClean="0">
                <a:solidFill>
                  <a:schemeClr val="tx1"/>
                </a:solidFill>
              </a:rPr>
              <a:t> -</a:t>
            </a:r>
            <a:r>
              <a:rPr lang="it-IT" dirty="0" smtClean="0">
                <a:solidFill>
                  <a:schemeClr val="tx1"/>
                </a:solidFill>
              </a:rPr>
              <a:t> </a:t>
            </a:r>
            <a:r>
              <a:rPr lang="it-IT" b="0" dirty="0" smtClean="0">
                <a:solidFill>
                  <a:schemeClr val="tx1"/>
                </a:solidFill>
              </a:rPr>
              <a:t>intensificazione della promozione di aziende industriali orientate alle esportazioni (sviluppo della piazza economica), del settore delle esportazioni "turismo", nonché dello sviluppo regionale; </a:t>
            </a:r>
            <a:r>
              <a:rPr lang="it-IT" dirty="0" smtClean="0">
                <a:solidFill>
                  <a:schemeClr val="tx1"/>
                </a:solidFill>
              </a:rPr>
              <a:t>revisione totale della legge sulla promozione dello sviluppo economico</a:t>
            </a:r>
            <a:r>
              <a:rPr lang="it-IT" b="0" dirty="0" smtClean="0">
                <a:solidFill>
                  <a:schemeClr val="tx1"/>
                </a:solidFill>
              </a:rPr>
              <a:t>.</a:t>
            </a:r>
          </a:p>
          <a:p>
            <a:endParaRPr lang="it-IT" sz="600" b="0" dirty="0" smtClean="0">
              <a:solidFill>
                <a:schemeClr val="tx1"/>
              </a:solidFill>
            </a:endParaRPr>
          </a:p>
          <a:p>
            <a:r>
              <a:rPr lang="it-IT" dirty="0" smtClean="0">
                <a:solidFill>
                  <a:schemeClr val="tx1"/>
                </a:solidFill>
              </a:rPr>
              <a:t>Produzione di elettricità</a:t>
            </a:r>
            <a:r>
              <a:rPr lang="it-IT" b="0" dirty="0" smtClean="0">
                <a:solidFill>
                  <a:schemeClr val="tx1"/>
                </a:solidFill>
              </a:rPr>
              <a:t> -</a:t>
            </a:r>
            <a:r>
              <a:rPr lang="it-IT" dirty="0" smtClean="0"/>
              <a:t> </a:t>
            </a:r>
            <a:r>
              <a:rPr lang="it-IT" b="0" dirty="0" smtClean="0">
                <a:solidFill>
                  <a:schemeClr val="tx1"/>
                </a:solidFill>
              </a:rPr>
              <a:t>con l'</a:t>
            </a:r>
            <a:r>
              <a:rPr lang="it-IT" dirty="0" smtClean="0">
                <a:solidFill>
                  <a:schemeClr val="tx1"/>
                </a:solidFill>
              </a:rPr>
              <a:t>ottimizzazione e il potenziamento della forza idrica</a:t>
            </a:r>
            <a:r>
              <a:rPr lang="it-IT" b="0" dirty="0" smtClean="0">
                <a:solidFill>
                  <a:schemeClr val="tx1"/>
                </a:solidFill>
              </a:rPr>
              <a:t>, la realizzazione di ulteriori impianti che producono energia rinnovabile e con una </a:t>
            </a:r>
            <a:r>
              <a:rPr lang="it-IT" dirty="0" smtClean="0">
                <a:solidFill>
                  <a:schemeClr val="tx1"/>
                </a:solidFill>
              </a:rPr>
              <a:t>politica delle riversioni</a:t>
            </a:r>
            <a:r>
              <a:rPr lang="it-IT" dirty="0" smtClean="0"/>
              <a:t> </a:t>
            </a:r>
            <a:r>
              <a:rPr lang="it-IT" b="0" dirty="0" smtClean="0">
                <a:solidFill>
                  <a:schemeClr val="tx1"/>
                </a:solidFill>
              </a:rPr>
              <a:t>vantaggiosa per i Grigioni, sfruttare i potenziali per la produzione sostenibile di energia, nonché </a:t>
            </a:r>
            <a:r>
              <a:rPr lang="it-IT" dirty="0" smtClean="0">
                <a:solidFill>
                  <a:schemeClr val="tx1"/>
                </a:solidFill>
              </a:rPr>
              <a:t>aumentare il valore aggiunto in questo settore economico importante per comuni e Cantone</a:t>
            </a:r>
            <a:r>
              <a:rPr lang="it-IT" b="0" dirty="0" smtClean="0">
                <a:solidFill>
                  <a:schemeClr val="tx1"/>
                </a:solidFill>
              </a:rPr>
              <a:t>.</a:t>
            </a:r>
          </a:p>
          <a:p>
            <a:endParaRPr lang="it-IT" sz="600" b="0" dirty="0" smtClean="0">
              <a:solidFill>
                <a:schemeClr val="tx1"/>
              </a:solidFill>
            </a:endParaRPr>
          </a:p>
          <a:p>
            <a:r>
              <a:rPr lang="it-IT" dirty="0" smtClean="0">
                <a:solidFill>
                  <a:schemeClr val="tx1"/>
                </a:solidFill>
              </a:rPr>
              <a:t>Economia forestale</a:t>
            </a:r>
            <a:r>
              <a:rPr lang="it-IT" b="0" dirty="0" smtClean="0">
                <a:solidFill>
                  <a:schemeClr val="tx1"/>
                </a:solidFill>
              </a:rPr>
              <a:t> -</a:t>
            </a:r>
            <a:r>
              <a:rPr lang="it-IT" dirty="0" smtClean="0">
                <a:solidFill>
                  <a:schemeClr val="tx1"/>
                </a:solidFill>
              </a:rPr>
              <a:t> </a:t>
            </a:r>
            <a:r>
              <a:rPr lang="it-IT" b="0" dirty="0" smtClean="0">
                <a:solidFill>
                  <a:schemeClr val="tx1"/>
                </a:solidFill>
              </a:rPr>
              <a:t>ridurre al minimo la dipendenza della cura del bosco di protezione dal mercato del legno; </a:t>
            </a:r>
            <a:r>
              <a:rPr lang="it-IT" dirty="0" smtClean="0">
                <a:solidFill>
                  <a:schemeClr val="tx1"/>
                </a:solidFill>
              </a:rPr>
              <a:t>ottimizzare l'economia forestale e promuovere la vendita del legname</a:t>
            </a:r>
            <a:r>
              <a:rPr lang="it-IT" b="0" dirty="0" smtClean="0">
                <a:solidFill>
                  <a:schemeClr val="tx1"/>
                </a:solidFill>
              </a:rPr>
              <a:t>; a medio termine mirare a una struttura economica concorrenziale nel settore del bosco e del legno.</a:t>
            </a:r>
            <a:endParaRPr lang="it-IT" b="0" dirty="0" smtClean="0"/>
          </a:p>
          <a:p>
            <a:endParaRPr lang="it-IT" b="0" dirty="0" smtClean="0"/>
          </a:p>
          <a:p>
            <a:endParaRPr lang="it-IT" b="0" dirty="0"/>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Intenzioni strategiche e punti del programma selezionati</a:t>
            </a:r>
            <a:endParaRPr lang="it-IT" dirty="0"/>
          </a:p>
        </p:txBody>
      </p:sp>
      <p:sp>
        <p:nvSpPr>
          <p:cNvPr id="4" name="Textplatzhalter 3"/>
          <p:cNvSpPr>
            <a:spLocks noGrp="1"/>
          </p:cNvSpPr>
          <p:nvPr>
            <p:ph type="body" sz="quarter" idx="13"/>
          </p:nvPr>
        </p:nvSpPr>
        <p:spPr>
          <a:xfrm>
            <a:off x="539749" y="1784216"/>
            <a:ext cx="8183563" cy="4453096"/>
          </a:xfrm>
        </p:spPr>
        <p:txBody>
          <a:bodyPr/>
          <a:lstStyle/>
          <a:p>
            <a:pPr indent="0">
              <a:buNone/>
            </a:pPr>
            <a:r>
              <a:rPr lang="it-IT" sz="1600" dirty="0" smtClean="0">
                <a:solidFill>
                  <a:schemeClr val="accent6">
                    <a:lumMod val="75000"/>
                  </a:schemeClr>
                </a:solidFill>
              </a:rPr>
              <a:t>"Svilupparsi quale luogo di lavoro e di vita attrattivo"</a:t>
            </a:r>
          </a:p>
          <a:p>
            <a:pPr indent="0">
              <a:buNone/>
            </a:pPr>
            <a:endParaRPr lang="it-IT" sz="600" dirty="0" smtClean="0">
              <a:solidFill>
                <a:schemeClr val="accent6">
                  <a:lumMod val="75000"/>
                </a:schemeClr>
              </a:solidFill>
            </a:endParaRPr>
          </a:p>
          <a:p>
            <a:r>
              <a:rPr lang="it-IT" dirty="0" smtClean="0">
                <a:solidFill>
                  <a:schemeClr val="tx1"/>
                </a:solidFill>
              </a:rPr>
              <a:t>Sviluppo dello spazio e degli insediamenti </a:t>
            </a:r>
            <a:r>
              <a:rPr lang="it-IT" b="0" dirty="0" smtClean="0">
                <a:solidFill>
                  <a:schemeClr val="tx1"/>
                </a:solidFill>
              </a:rPr>
              <a:t>-</a:t>
            </a:r>
            <a:r>
              <a:rPr lang="it-IT" dirty="0" smtClean="0">
                <a:solidFill>
                  <a:schemeClr val="tx1"/>
                </a:solidFill>
              </a:rPr>
              <a:t> </a:t>
            </a:r>
            <a:r>
              <a:rPr lang="it-IT" b="0" dirty="0" smtClean="0">
                <a:solidFill>
                  <a:schemeClr val="tx1"/>
                </a:solidFill>
              </a:rPr>
              <a:t>elaborare una </a:t>
            </a:r>
            <a:r>
              <a:rPr lang="it-IT" dirty="0" smtClean="0">
                <a:solidFill>
                  <a:schemeClr val="tx1"/>
                </a:solidFill>
              </a:rPr>
              <a:t>strategia di attuazione orientata al futuro per il Progetto territoriale Svizzera</a:t>
            </a:r>
            <a:r>
              <a:rPr lang="it-IT" b="0" dirty="0" smtClean="0">
                <a:solidFill>
                  <a:schemeClr val="tx1"/>
                </a:solidFill>
              </a:rPr>
              <a:t>; promozione dello sviluppo per abitare e lavorare in luoghi centrali; maggiore protezione del terreno coltivo di valore tramite prescrizioni strategiche per pianificazioni successive e per grandi sviluppi di progetti, nonché tramite un piano d'azione cantonale per la promozione di elevate densità edilizie.</a:t>
            </a:r>
          </a:p>
          <a:p>
            <a:endParaRPr lang="it-IT" sz="600" b="0" dirty="0" smtClean="0">
              <a:solidFill>
                <a:schemeClr val="tx1"/>
              </a:solidFill>
            </a:endParaRPr>
          </a:p>
          <a:p>
            <a:r>
              <a:rPr lang="it-IT" dirty="0" smtClean="0">
                <a:solidFill>
                  <a:schemeClr val="tx1"/>
                </a:solidFill>
              </a:rPr>
              <a:t>Manutenzione delle strade e traffico di transito</a:t>
            </a:r>
            <a:r>
              <a:rPr lang="it-IT" dirty="0" smtClean="0"/>
              <a:t> </a:t>
            </a:r>
            <a:r>
              <a:rPr lang="it-IT" b="0" dirty="0" smtClean="0">
                <a:solidFill>
                  <a:schemeClr val="tx1"/>
                </a:solidFill>
              </a:rPr>
              <a:t>-</a:t>
            </a:r>
            <a:r>
              <a:rPr lang="it-IT" dirty="0" smtClean="0"/>
              <a:t> </a:t>
            </a:r>
            <a:r>
              <a:rPr lang="it-IT" b="0" dirty="0" smtClean="0">
                <a:solidFill>
                  <a:schemeClr val="tx1"/>
                </a:solidFill>
              </a:rPr>
              <a:t>messa a disposizione di una </a:t>
            </a:r>
            <a:r>
              <a:rPr lang="it-IT" dirty="0" smtClean="0">
                <a:solidFill>
                  <a:schemeClr val="tx1"/>
                </a:solidFill>
              </a:rPr>
              <a:t>rete stradale</a:t>
            </a:r>
            <a:r>
              <a:rPr lang="it-IT" b="0" dirty="0" smtClean="0">
                <a:solidFill>
                  <a:schemeClr val="tx1"/>
                </a:solidFill>
              </a:rPr>
              <a:t> in buono stato e </a:t>
            </a:r>
            <a:r>
              <a:rPr lang="it-IT" dirty="0" smtClean="0">
                <a:solidFill>
                  <a:schemeClr val="tx1"/>
                </a:solidFill>
              </a:rPr>
              <a:t>che consideri le esigenze</a:t>
            </a:r>
            <a:r>
              <a:rPr lang="it-IT" b="0" dirty="0" smtClean="0">
                <a:solidFill>
                  <a:schemeClr val="tx1"/>
                </a:solidFill>
              </a:rPr>
              <a:t>, disponibile su un lungo periodo nel corso dell'anno per collegare il territorio cantonale con </a:t>
            </a:r>
            <a:r>
              <a:rPr lang="it-IT" dirty="0" smtClean="0">
                <a:solidFill>
                  <a:schemeClr val="tx1"/>
                </a:solidFill>
              </a:rPr>
              <a:t>trasporti pubblici</a:t>
            </a:r>
            <a:r>
              <a:rPr lang="it-IT" b="0" dirty="0" smtClean="0">
                <a:solidFill>
                  <a:schemeClr val="tx1"/>
                </a:solidFill>
              </a:rPr>
              <a:t> e privati; </a:t>
            </a:r>
            <a:r>
              <a:rPr lang="it-IT" dirty="0" smtClean="0">
                <a:solidFill>
                  <a:schemeClr val="tx1"/>
                </a:solidFill>
              </a:rPr>
              <a:t>nessun aumento sostanziale del traffico</a:t>
            </a:r>
            <a:r>
              <a:rPr lang="it-IT" b="0" dirty="0" smtClean="0">
                <a:solidFill>
                  <a:schemeClr val="tx1"/>
                </a:solidFill>
              </a:rPr>
              <a:t>, in particolare del traffico pesante, sull'asse del San Bernardino dovuto al risanamento della galleria del San Gottardo.</a:t>
            </a:r>
          </a:p>
          <a:p>
            <a:endParaRPr lang="it-IT" b="0" dirty="0" smtClean="0"/>
          </a:p>
          <a:p>
            <a:endParaRPr lang="it-IT" b="0" dirty="0" smtClean="0"/>
          </a:p>
          <a:p>
            <a:endParaRPr lang="it-IT" b="0" dirty="0"/>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8"/>
          </p:nvPr>
        </p:nvSpPr>
        <p:spPr/>
        <p:txBody>
          <a:bodyPr/>
          <a:lstStyle/>
          <a:p>
            <a:r>
              <a:rPr lang="it-IT" dirty="0" smtClean="0"/>
              <a:t>Programma di Governo e piano finanziario 2013 – 2016</a:t>
            </a:r>
          </a:p>
          <a:p>
            <a:endParaRPr lang="it-IT" dirty="0"/>
          </a:p>
        </p:txBody>
      </p:sp>
      <p:sp>
        <p:nvSpPr>
          <p:cNvPr id="3" name="Textplatzhalter 2"/>
          <p:cNvSpPr>
            <a:spLocks noGrp="1"/>
          </p:cNvSpPr>
          <p:nvPr>
            <p:ph type="body" sz="quarter" idx="14"/>
          </p:nvPr>
        </p:nvSpPr>
        <p:spPr>
          <a:xfrm>
            <a:off x="539750" y="1412751"/>
            <a:ext cx="8181975" cy="300027"/>
          </a:xfrm>
        </p:spPr>
        <p:txBody>
          <a:bodyPr/>
          <a:lstStyle/>
          <a:p>
            <a:r>
              <a:rPr lang="it-IT" dirty="0" smtClean="0"/>
              <a:t>Intenzioni strategiche e punti del programma selezionati</a:t>
            </a:r>
            <a:endParaRPr lang="it-IT" dirty="0"/>
          </a:p>
        </p:txBody>
      </p:sp>
      <p:sp>
        <p:nvSpPr>
          <p:cNvPr id="4" name="Textplatzhalter 3"/>
          <p:cNvSpPr>
            <a:spLocks noGrp="1"/>
          </p:cNvSpPr>
          <p:nvPr>
            <p:ph type="body" sz="quarter" idx="13"/>
          </p:nvPr>
        </p:nvSpPr>
        <p:spPr>
          <a:xfrm>
            <a:off x="539749" y="1784216"/>
            <a:ext cx="8183563" cy="4453096"/>
          </a:xfrm>
        </p:spPr>
        <p:txBody>
          <a:bodyPr/>
          <a:lstStyle/>
          <a:p>
            <a:pPr indent="0">
              <a:buNone/>
            </a:pPr>
            <a:r>
              <a:rPr lang="it-IT" sz="1600" dirty="0" smtClean="0">
                <a:solidFill>
                  <a:schemeClr val="accent6">
                    <a:lumMod val="75000"/>
                  </a:schemeClr>
                </a:solidFill>
              </a:rPr>
              <a:t>"Semplificare strutture e procedure statali e renderle concrete per i cittadini"</a:t>
            </a:r>
          </a:p>
          <a:p>
            <a:pPr indent="0">
              <a:buNone/>
            </a:pPr>
            <a:endParaRPr lang="it-IT" sz="600" dirty="0" smtClean="0">
              <a:solidFill>
                <a:schemeClr val="accent6">
                  <a:lumMod val="75000"/>
                </a:schemeClr>
              </a:solidFill>
            </a:endParaRPr>
          </a:p>
          <a:p>
            <a:r>
              <a:rPr lang="it-IT" dirty="0" smtClean="0">
                <a:solidFill>
                  <a:schemeClr val="tx1"/>
                </a:solidFill>
              </a:rPr>
              <a:t>Qualità dei servizi e coordinamento delle procedure </a:t>
            </a:r>
            <a:r>
              <a:rPr lang="it-IT" b="0" dirty="0" smtClean="0">
                <a:solidFill>
                  <a:schemeClr val="tx1"/>
                </a:solidFill>
              </a:rPr>
              <a:t>-</a:t>
            </a:r>
            <a:r>
              <a:rPr lang="it-IT" dirty="0" smtClean="0">
                <a:solidFill>
                  <a:schemeClr val="tx1"/>
                </a:solidFill>
              </a:rPr>
              <a:t> assistere attivamente </a:t>
            </a:r>
            <a:r>
              <a:rPr lang="it-IT" b="0" dirty="0" smtClean="0">
                <a:solidFill>
                  <a:schemeClr val="tx1"/>
                </a:solidFill>
              </a:rPr>
              <a:t>gli investitori </a:t>
            </a:r>
            <a:r>
              <a:rPr lang="it-IT" dirty="0" smtClean="0">
                <a:solidFill>
                  <a:schemeClr val="tx1"/>
                </a:solidFill>
              </a:rPr>
              <a:t>attraverso un punto di riferimento centralizzato con relative competenze decisionali</a:t>
            </a:r>
            <a:r>
              <a:rPr lang="it-IT" b="0" dirty="0" smtClean="0">
                <a:solidFill>
                  <a:schemeClr val="tx1"/>
                </a:solidFill>
              </a:rPr>
              <a:t>; verificare e adeguare procedure e competenze nel quadro della revisione totale della legge sulla promozione dello sviluppo economico.</a:t>
            </a:r>
          </a:p>
          <a:p>
            <a:endParaRPr lang="it-IT" sz="600" b="0" dirty="0" smtClean="0">
              <a:solidFill>
                <a:schemeClr val="tx1"/>
              </a:solidFill>
            </a:endParaRPr>
          </a:p>
          <a:p>
            <a:r>
              <a:rPr lang="it-IT" dirty="0" smtClean="0">
                <a:solidFill>
                  <a:schemeClr val="tx1"/>
                </a:solidFill>
              </a:rPr>
              <a:t>Riforma dei comuni e riforma territoriale </a:t>
            </a:r>
            <a:r>
              <a:rPr lang="it-IT" b="0" dirty="0" smtClean="0">
                <a:solidFill>
                  <a:schemeClr val="tx1"/>
                </a:solidFill>
              </a:rPr>
              <a:t>-</a:t>
            </a:r>
            <a:r>
              <a:rPr lang="it-IT" dirty="0" smtClean="0">
                <a:solidFill>
                  <a:schemeClr val="tx1"/>
                </a:solidFill>
              </a:rPr>
              <a:t> </a:t>
            </a:r>
            <a:r>
              <a:rPr lang="it-IT" b="0" dirty="0" smtClean="0">
                <a:solidFill>
                  <a:schemeClr val="tx1"/>
                </a:solidFill>
              </a:rPr>
              <a:t>attuare in modo coerente la riforma dei comuni, </a:t>
            </a:r>
            <a:r>
              <a:rPr lang="it-IT" dirty="0" smtClean="0">
                <a:solidFill>
                  <a:schemeClr val="tx1"/>
                </a:solidFill>
              </a:rPr>
              <a:t>eliminare ostacoli alle aggregazioni e creare incentivi alle aggregazioni</a:t>
            </a:r>
            <a:r>
              <a:rPr lang="it-IT" b="0" dirty="0" smtClean="0">
                <a:solidFill>
                  <a:schemeClr val="tx1"/>
                </a:solidFill>
              </a:rPr>
              <a:t>; sostenere in modo adeguato progetti di aggregazione; creazione di un unico livello intermedio; riunire distretti e corporazioni regionali nelle regioni; </a:t>
            </a:r>
            <a:r>
              <a:rPr lang="it-IT" dirty="0" smtClean="0">
                <a:solidFill>
                  <a:schemeClr val="tx1"/>
                </a:solidFill>
              </a:rPr>
              <a:t>riforma elettorale dopo la riforma territoriale</a:t>
            </a:r>
            <a:r>
              <a:rPr lang="it-IT" b="0" dirty="0" smtClean="0">
                <a:solidFill>
                  <a:schemeClr val="tx1"/>
                </a:solidFill>
              </a:rPr>
              <a:t>.</a:t>
            </a:r>
          </a:p>
          <a:p>
            <a:endParaRPr lang="it-IT" b="0" dirty="0" smtClean="0"/>
          </a:p>
          <a:p>
            <a:endParaRPr lang="it-IT" b="0" dirty="0" smtClean="0"/>
          </a:p>
          <a:p>
            <a:endParaRPr lang="it-IT" b="0" dirty="0" smtClean="0"/>
          </a:p>
          <a:p>
            <a:endParaRPr lang="it-IT" b="0" dirty="0" smtClean="0"/>
          </a:p>
          <a:p>
            <a:endParaRPr lang="it-IT" b="0" dirty="0"/>
          </a:p>
        </p:txBody>
      </p:sp>
      <p:sp>
        <p:nvSpPr>
          <p:cNvPr id="5" name="Textplatzhalter 3"/>
          <p:cNvSpPr txBox="1">
            <a:spLocks/>
          </p:cNvSpPr>
          <p:nvPr/>
        </p:nvSpPr>
        <p:spPr>
          <a:xfrm>
            <a:off x="342578" y="6362278"/>
            <a:ext cx="1863627" cy="216024"/>
          </a:xfrm>
          <a:prstGeom prst="rect">
            <a:avLst/>
          </a:prstGeom>
        </p:spPr>
        <p:txBody>
          <a:bodyPr lIns="0" tIns="0" rIns="0" bIns="0"/>
          <a:lstStyle/>
          <a:p>
            <a:pPr marL="0" marR="0" lvl="0" indent="180975" algn="l" defTabSz="914400" rtl="0" eaLnBrk="1" fontAlgn="auto" latinLnBrk="0" hangingPunct="1">
              <a:lnSpc>
                <a:spcPct val="150000"/>
              </a:lnSpc>
              <a:spcBef>
                <a:spcPct val="20000"/>
              </a:spcBef>
              <a:spcAft>
                <a:spcPts val="0"/>
              </a:spcAft>
              <a:buClrTx/>
              <a:buSzPct val="75000"/>
              <a:tabLst/>
              <a:defRPr/>
            </a:pPr>
            <a:r>
              <a:rPr kumimoji="0" lang="it-IT" sz="9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Coira, 12 dicembre 2011</a:t>
            </a:r>
            <a:endParaRPr kumimoji="0" lang="it-IT" sz="90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äsentation_GR_Vorlagen_aktuell">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3180FC626EA0140BE28366283DF549E" ma:contentTypeVersion="5" ma:contentTypeDescription="Ein neues Dokument erstellen." ma:contentTypeScope="" ma:versionID="fd757e0f5cbc1ac02a1136b92b04642d">
  <xsd:schema xmlns:xsd="http://www.w3.org/2001/XMLSchema" xmlns:xs="http://www.w3.org/2001/XMLSchema" xmlns:p="http://schemas.microsoft.com/office/2006/metadata/properties" xmlns:ns1="http://schemas.microsoft.com/sharepoint/v3" xmlns:ns3="b9bbc5c3-42c9-4c30-b7a3-3f0c5e2a5378" targetNamespace="http://schemas.microsoft.com/office/2006/metadata/properties" ma:root="true" ma:fieldsID="600d86bdf1e3b256b7ca240732f8cfdd" ns1:_="" ns3:_="">
    <xsd:import namespace="http://schemas.microsoft.com/sharepoint/v3"/>
    <xsd:import namespace="b9bbc5c3-42c9-4c30-b7a3-3f0c5e2a5378"/>
    <xsd:element name="properties">
      <xsd:complexType>
        <xsd:sequence>
          <xsd:element name="documentManagement">
            <xsd:complexType>
              <xsd:all>
                <xsd:element ref="ns1:Language" minOccurs="0"/>
                <xsd:element ref="ns3:Customer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1" nillable="true" ma:displayName="Sprache" ma:default="DE" ma:format="Dropdown" ma:internalName="Language">
      <xsd:simpleType>
        <xsd:restriction base="dms:Choice">
          <xsd:enumeration value="DE"/>
          <xsd:enumeration value="RM"/>
          <xsd:enumeration value="IT"/>
          <xsd:enumeration value="EN"/>
        </xsd:restriction>
      </xsd:simpleType>
    </xsd:element>
  </xsd:schema>
  <xsd:schema xmlns:xsd="http://www.w3.org/2001/XMLSchema" xmlns:xs="http://www.w3.org/2001/XMLSchema" xmlns:dms="http://schemas.microsoft.com/office/2006/documentManagement/types" xmlns:pc="http://schemas.microsoft.com/office/infopath/2007/PartnerControls" targetNamespace="b9bbc5c3-42c9-4c30-b7a3-3f0c5e2a5378" elementFormDefault="qualified">
    <xsd:import namespace="http://schemas.microsoft.com/office/2006/documentManagement/types"/>
    <xsd:import namespace="http://schemas.microsoft.com/office/infopath/2007/PartnerControls"/>
    <xsd:element name="CustomerID" ma:index="12" nillable="true" ma:displayName="Benutzerdefinierte ID-Nummer" ma:description="Alfabetische ID zu Sortierzwecken - arbeiten Sie mit Lücken!&#10;0-9 vor A-Z - verwenden Sie min. 3-4 Zeichen/Ziffern&#10;Beispiel: 1000 A1000 B1000" ma:internalName="Customer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ma:index="8" ma:displayName="Kommentare"/>
        <xsd:element name="keywords" minOccurs="0" maxOccurs="1" type="xsd:string" ma:index="10" ma:displayName="Schlüsselwörter"/>
        <xsd:element ref="dc:language" minOccurs="0" maxOccurs="1"/>
        <xsd:element name="category" minOccurs="0" maxOccurs="1" type="xsd:string" ma:index="9" ma:displayName="Kategorie"/>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CustomerID xmlns="b9bbc5c3-42c9-4c30-b7a3-3f0c5e2a5378">C</CustomerID>
    <Language xmlns="http://schemas.microsoft.com/sharepoint/v3">IT</Languag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C21512-E2A1-497F-9BE9-41E4C2177BD3}"/>
</file>

<file path=customXml/itemProps2.xml><?xml version="1.0" encoding="utf-8"?>
<ds:datastoreItem xmlns:ds="http://schemas.openxmlformats.org/officeDocument/2006/customXml" ds:itemID="{ACFA6A88-46FE-44F7-8BF4-575D1B89FF4B}"/>
</file>

<file path=customXml/itemProps3.xml><?xml version="1.0" encoding="utf-8"?>
<ds:datastoreItem xmlns:ds="http://schemas.openxmlformats.org/officeDocument/2006/customXml" ds:itemID="{E8125564-25C7-4C33-8103-72B195B9C36A}"/>
</file>

<file path=docProps/app.xml><?xml version="1.0" encoding="utf-8"?>
<Properties xmlns="http://schemas.openxmlformats.org/officeDocument/2006/extended-properties" xmlns:vt="http://schemas.openxmlformats.org/officeDocument/2006/docPropsVTypes">
  <Template>Präsentation_GR_Vorlagen_aktuell</Template>
  <TotalTime>0</TotalTime>
  <Words>1593</Words>
  <Application>Microsoft Office PowerPoint</Application>
  <PresentationFormat>Bildschirmpräsentation (4:3)</PresentationFormat>
  <Paragraphs>201</Paragraphs>
  <Slides>15</Slides>
  <Notes>0</Notes>
  <HiddenSlides>0</HiddenSlides>
  <MMClips>0</MMClips>
  <ScaleCrop>false</ScaleCrop>
  <HeadingPairs>
    <vt:vector size="6" baseType="variant">
      <vt:variant>
        <vt:lpstr>Design</vt:lpstr>
      </vt:variant>
      <vt:variant>
        <vt:i4>2</vt:i4>
      </vt:variant>
      <vt:variant>
        <vt:lpstr>Eingebettete OLE-Server</vt:lpstr>
      </vt:variant>
      <vt:variant>
        <vt:i4>2</vt:i4>
      </vt:variant>
      <vt:variant>
        <vt:lpstr>Folientitel</vt:lpstr>
      </vt:variant>
      <vt:variant>
        <vt:i4>15</vt:i4>
      </vt:variant>
    </vt:vector>
  </HeadingPairs>
  <TitlesOfParts>
    <vt:vector size="19" baseType="lpstr">
      <vt:lpstr>Präsentation_GR_Vorlagen_aktuell</vt:lpstr>
      <vt:lpstr>Benutzerdefiniertes Design</vt:lpstr>
      <vt:lpstr>Document</vt:lpstr>
      <vt:lpstr>Arbeitsblatt</vt:lpstr>
      <vt:lpstr>Folie 1</vt:lpstr>
      <vt:lpstr>Folie 2</vt:lpstr>
      <vt:lpstr>Folie 3</vt:lpstr>
      <vt:lpstr>Folie 4</vt:lpstr>
      <vt:lpstr>Folie 5</vt:lpstr>
      <vt:lpstr>Folie 6</vt:lpstr>
      <vt:lpstr>Folie 7</vt:lpstr>
      <vt:lpstr>Folie 8</vt:lpstr>
      <vt:lpstr>Folie 9</vt:lpstr>
      <vt:lpstr>Folie 10</vt:lpstr>
      <vt:lpstr>Folie 11</vt:lpstr>
      <vt:lpstr>Folie 12</vt:lpstr>
      <vt:lpstr>Folie 13</vt:lpstr>
      <vt:lpstr>Folie 14</vt:lpstr>
      <vt:lpstr>Folie 15</vt:lpstr>
    </vt:vector>
  </TitlesOfParts>
  <Company>Kantonale Verwaltung Graubünden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Programma di Governo e piano finanziario 2013-2016</dc:title>
  <dc:creator>König Curdin</dc:creator>
  <cp:keywords/>
  <dc:description/>
  <cp:lastModifiedBy>bueluz</cp:lastModifiedBy>
  <cp:revision>330</cp:revision>
  <dcterms:created xsi:type="dcterms:W3CDTF">2011-10-17T14:27:18Z</dcterms:created>
  <dcterms:modified xsi:type="dcterms:W3CDTF">2011-12-07T06:49:44Z</dcterms:modified>
  <cp:category>RP-FP</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0x01010063180FC626EA0140BE28366283DF549E</vt:lpwstr>
  </property>
  <property fmtid="{D5CDD505-2E9C-101B-9397-08002B2CF9AE}" pid="3" name="Order">
    <vt:r8>1700</vt:r8>
  </property>
</Properties>
</file>