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66" r:id="rId5"/>
    <p:sldId id="268" r:id="rId6"/>
    <p:sldId id="282" r:id="rId7"/>
    <p:sldId id="270" r:id="rId8"/>
    <p:sldId id="271" r:id="rId9"/>
    <p:sldId id="272" r:id="rId10"/>
    <p:sldId id="273" r:id="rId11"/>
    <p:sldId id="283" r:id="rId12"/>
    <p:sldId id="278" r:id="rId13"/>
    <p:sldId id="279" r:id="rId14"/>
    <p:sldId id="280" r:id="rId15"/>
    <p:sldId id="274" r:id="rId16"/>
    <p:sldId id="275" r:id="rId17"/>
    <p:sldId id="276" r:id="rId18"/>
    <p:sldId id="281" r:id="rId19"/>
  </p:sldIdLst>
  <p:sldSz cx="9144000" cy="6858000" type="screen4x3"/>
  <p:notesSz cx="6810375" cy="99425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A8AA"/>
    <a:srgbClr val="FFD500"/>
    <a:srgbClr val="0073A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78" y="666"/>
      </p:cViewPr>
      <p:guideLst>
        <p:guide orient="horz" pos="1026"/>
        <p:guide orient="horz" pos="346"/>
        <p:guide orient="horz" pos="3974"/>
        <p:guide orient="horz" pos="3475"/>
        <p:guide orient="horz" pos="4110"/>
        <p:guide orient="horz" pos="1344"/>
        <p:guide orient="horz" pos="3203"/>
        <p:guide orient="horz" pos="3022"/>
        <p:guide pos="3016"/>
        <p:guide pos="340"/>
        <p:guide pos="5495"/>
        <p:guide pos="2381"/>
        <p:guide pos="469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2268" y="-78"/>
      </p:cViewPr>
      <p:guideLst>
        <p:guide orient="horz" pos="3132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A05C2-616E-4B96-B037-105BA37E9173}" type="datetimeFigureOut">
              <a:rPr lang="de-CH" smtClean="0"/>
              <a:pPr/>
              <a:t>07.12.2011</a:t>
            </a:fld>
            <a:endParaRPr lang="rm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CCD2F-302B-4E50-B003-A607404129B4}" type="slidenum">
              <a:rPr lang="de-CH" smtClean="0"/>
              <a:pPr/>
              <a:t>‹Nr.›</a:t>
            </a:fld>
            <a:endParaRPr lang="rm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CF87B-D32B-4DFE-8383-13C6A036F51C}" type="datetimeFigureOut">
              <a:rPr lang="de-DE" smtClean="0"/>
              <a:pPr/>
              <a:t>07.12.2011</a:t>
            </a:fld>
            <a:endParaRPr lang="rm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E3EDC-2382-42E6-AB97-71ACB386E59E}" type="slidenum">
              <a:rPr lang="de-CH" smtClean="0"/>
              <a:pPr/>
              <a:t>‹Nr.›</a:t>
            </a:fld>
            <a:endParaRPr lang="rm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39750" y="1628775"/>
            <a:ext cx="8181975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4594231" y="4500570"/>
            <a:ext cx="2857494" cy="214314"/>
          </a:xfrm>
          <a:prstGeom prst="rect">
            <a:avLst/>
          </a:prstGeom>
          <a:ln>
            <a:noFill/>
          </a:ln>
        </p:spPr>
        <p:txBody>
          <a:bodyPr lIns="0" tIns="0" rIns="0" bIns="0">
            <a:normAutofit/>
          </a:bodyPr>
          <a:lstStyle>
            <a:lvl1pPr algn="r"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27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4594231" y="4786321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28" name="Textplatzhalt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594231" y="5072073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3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1" name="Textplatzhalter 3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2" name="Textplatzhalter 38"/>
          <p:cNvSpPr>
            <a:spLocks noGrp="1"/>
          </p:cNvSpPr>
          <p:nvPr>
            <p:ph type="body" sz="quarter" idx="17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ne Bildseite_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9"/>
          </p:nvPr>
        </p:nvSpPr>
        <p:spPr>
          <a:xfrm>
            <a:off x="539750" y="1628775"/>
            <a:ext cx="8183563" cy="3887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14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5" name="Textplatzhalter 3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8" name="Textplatzhalter 38"/>
          <p:cNvSpPr>
            <a:spLocks noGrp="1"/>
          </p:cNvSpPr>
          <p:nvPr>
            <p:ph type="body" sz="quarter" idx="17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ne Bildseite_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9"/>
          </p:nvPr>
        </p:nvSpPr>
        <p:spPr>
          <a:xfrm>
            <a:off x="552448" y="1628775"/>
            <a:ext cx="3222000" cy="3887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8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46107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9" name="Textplatzhalter 38"/>
          <p:cNvSpPr>
            <a:spLocks noGrp="1"/>
          </p:cNvSpPr>
          <p:nvPr>
            <p:ph type="body" sz="quarter" idx="25" hasCustomPrompt="1"/>
          </p:nvPr>
        </p:nvSpPr>
        <p:spPr>
          <a:xfrm>
            <a:off x="2332057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3" name="Textplatzhalter 38"/>
          <p:cNvSpPr>
            <a:spLocks noGrp="1"/>
          </p:cNvSpPr>
          <p:nvPr>
            <p:ph type="body" sz="quarter" idx="26" hasCustomPrompt="1"/>
          </p:nvPr>
        </p:nvSpPr>
        <p:spPr>
          <a:xfrm>
            <a:off x="3299138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eite_animie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3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49" y="2000240"/>
            <a:ext cx="8183563" cy="3516323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 (animiert)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ne Textse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3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49" y="2000240"/>
            <a:ext cx="8183563" cy="3516323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mit 3er Bild_Lauf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534993" y="2030411"/>
            <a:ext cx="8183563" cy="161290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50000"/>
              </a:lnSpc>
              <a:buFontTx/>
              <a:buNone/>
              <a:defRPr sz="130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3786190"/>
            <a:ext cx="2643206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3786190"/>
            <a:ext cx="1292205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0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786190"/>
            <a:ext cx="4246564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1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86190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2" name="Textplatzhalt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4786314" y="3786190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3" name="Textplatzhalt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7429325" y="3786190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mit 3er Bild_2 Spalten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3786190"/>
            <a:ext cx="2643206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3786190"/>
            <a:ext cx="1292205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0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786190"/>
            <a:ext cx="4246564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1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86190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2" name="Textplatzhalt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4786314" y="3786190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3" name="Textplatzhalt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7429325" y="3786190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49275" y="2019290"/>
            <a:ext cx="8181974" cy="1428751"/>
          </a:xfrm>
          <a:prstGeom prst="rect">
            <a:avLst/>
          </a:prstGeom>
        </p:spPr>
        <p:txBody>
          <a:bodyPr lIns="0" tIns="0" rIns="0" bIns="0" numCol="2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feld mit 3er Bild_1 Spalte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3786190"/>
            <a:ext cx="2643206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3786190"/>
            <a:ext cx="1292205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0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786190"/>
            <a:ext cx="4246564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1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86190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2" name="Textplatzhalt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4786314" y="3786190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3" name="Textplatzhalt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7429325" y="3786190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49275" y="2019290"/>
            <a:ext cx="8181974" cy="1428751"/>
          </a:xfrm>
          <a:prstGeom prst="rect">
            <a:avLst/>
          </a:prstGeom>
        </p:spPr>
        <p:txBody>
          <a:bodyPr lIns="0" tIns="0" rIns="0" bIns="0" numCol="1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endParaRPr lang="de-DE" dirty="0" smtClean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erade Verbindung 29"/>
          <p:cNvCxnSpPr/>
          <p:nvPr userDrawn="1"/>
        </p:nvCxnSpPr>
        <p:spPr>
          <a:xfrm>
            <a:off x="4572000" y="4746922"/>
            <a:ext cx="41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4567796" y="5044750"/>
            <a:ext cx="41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1628775"/>
            <a:ext cx="2643206" cy="1585911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6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1628775"/>
            <a:ext cx="1292205" cy="1585911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17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1628775"/>
            <a:ext cx="4246564" cy="1585911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Abschlussbild A</a:t>
            </a:r>
            <a:endParaRPr lang="de-CH" dirty="0"/>
          </a:p>
        </p:txBody>
      </p:sp>
      <p:sp>
        <p:nvSpPr>
          <p:cNvPr id="45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6" name="Textplatzhalter 38"/>
          <p:cNvSpPr>
            <a:spLocks noGrp="1"/>
          </p:cNvSpPr>
          <p:nvPr>
            <p:ph type="body" sz="quarter" idx="18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7" name="Textplatzhalt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8" name="Textplatzhalter 31"/>
          <p:cNvSpPr>
            <a:spLocks noGrp="1"/>
          </p:cNvSpPr>
          <p:nvPr>
            <p:ph type="body" sz="quarter" idx="20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4787900" y="4500570"/>
            <a:ext cx="2857494" cy="214314"/>
          </a:xfrm>
          <a:prstGeom prst="rect">
            <a:avLst/>
          </a:prstGeom>
          <a:ln>
            <a:noFill/>
          </a:ln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Vielen Dank und auf Wiedersehen</a:t>
            </a:r>
            <a:endParaRPr lang="de-CH" dirty="0"/>
          </a:p>
        </p:txBody>
      </p:sp>
      <p:sp>
        <p:nvSpPr>
          <p:cNvPr id="20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4787900" y="4786321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Grazia </a:t>
            </a:r>
            <a:r>
              <a:rPr lang="de-CH" dirty="0" err="1" smtClean="0"/>
              <a:t>fitg</a:t>
            </a:r>
            <a:r>
              <a:rPr lang="de-CH" dirty="0" smtClean="0"/>
              <a:t> </a:t>
            </a:r>
            <a:r>
              <a:rPr lang="de-CH" dirty="0" err="1" smtClean="0"/>
              <a:t>ed</a:t>
            </a:r>
            <a:r>
              <a:rPr lang="de-CH" dirty="0" smtClean="0"/>
              <a:t> a </a:t>
            </a:r>
            <a:r>
              <a:rPr lang="de-CH" dirty="0" err="1" smtClean="0"/>
              <a:t>revair</a:t>
            </a:r>
            <a:endParaRPr lang="de-CH" dirty="0"/>
          </a:p>
        </p:txBody>
      </p:sp>
      <p:sp>
        <p:nvSpPr>
          <p:cNvPr id="21" name="Textplatzhalt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787900" y="5072073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Grazie e </a:t>
            </a:r>
            <a:r>
              <a:rPr lang="de-CH" dirty="0" err="1" smtClean="0"/>
              <a:t>arrivederci</a:t>
            </a:r>
            <a:endParaRPr lang="de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llk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1628775"/>
            <a:ext cx="2643206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1628775"/>
            <a:ext cx="1292205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1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1628775"/>
            <a:ext cx="4246564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922344" y="4500570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	</a:t>
            </a:r>
            <a:endParaRPr lang="de-CH" dirty="0"/>
          </a:p>
        </p:txBody>
      </p:sp>
      <p:sp>
        <p:nvSpPr>
          <p:cNvPr id="27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922344" y="4786321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28" name="Textplatzhalt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922344" y="5072073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47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8" name="Textplatzhalter 38"/>
          <p:cNvSpPr>
            <a:spLocks noGrp="1"/>
          </p:cNvSpPr>
          <p:nvPr>
            <p:ph type="body" sz="quarter" idx="18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9" name="Textplatzhalt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31"/>
          <p:cNvSpPr>
            <a:spLocks noGrp="1"/>
          </p:cNvSpPr>
          <p:nvPr>
            <p:ph type="body" sz="quarter" idx="20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500693" y="1628775"/>
            <a:ext cx="3221031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cxnSp>
        <p:nvCxnSpPr>
          <p:cNvPr id="30" name="Gerade Verbindung 29"/>
          <p:cNvCxnSpPr/>
          <p:nvPr userDrawn="1"/>
        </p:nvCxnSpPr>
        <p:spPr>
          <a:xfrm>
            <a:off x="539838" y="4746922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platzhalter 56"/>
          <p:cNvSpPr>
            <a:spLocks noGrp="1"/>
          </p:cNvSpPr>
          <p:nvPr>
            <p:ph type="body" sz="quarter" idx="23"/>
          </p:nvPr>
        </p:nvSpPr>
        <p:spPr>
          <a:xfrm>
            <a:off x="539750" y="1928802"/>
            <a:ext cx="3240088" cy="71436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64" name="Textplatzhalter 56"/>
          <p:cNvSpPr>
            <a:spLocks noGrp="1"/>
          </p:cNvSpPr>
          <p:nvPr>
            <p:ph type="body" sz="quarter" idx="24"/>
          </p:nvPr>
        </p:nvSpPr>
        <p:spPr>
          <a:xfrm>
            <a:off x="539750" y="3071810"/>
            <a:ext cx="3240088" cy="2857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5" name="Textplatzhalter 56"/>
          <p:cNvSpPr>
            <a:spLocks noGrp="1"/>
          </p:cNvSpPr>
          <p:nvPr>
            <p:ph type="body" sz="quarter" idx="25"/>
          </p:nvPr>
        </p:nvSpPr>
        <p:spPr>
          <a:xfrm>
            <a:off x="539750" y="3714752"/>
            <a:ext cx="3240088" cy="285750"/>
          </a:xfrm>
          <a:prstGeom prst="rect">
            <a:avLst/>
          </a:prstGeom>
        </p:spPr>
        <p:txBody>
          <a:bodyPr lIns="0" tIns="3600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6" name="Textplatzhalter 56"/>
          <p:cNvSpPr>
            <a:spLocks noGrp="1"/>
          </p:cNvSpPr>
          <p:nvPr>
            <p:ph type="body" sz="quarter" idx="26"/>
          </p:nvPr>
        </p:nvSpPr>
        <p:spPr>
          <a:xfrm>
            <a:off x="535027" y="4421976"/>
            <a:ext cx="3240088" cy="798508"/>
          </a:xfrm>
          <a:prstGeom prst="rect">
            <a:avLst/>
          </a:prstGeom>
        </p:spPr>
        <p:txBody>
          <a:bodyPr lIns="0" tIns="3600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7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500694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0" name="Textplatzhalter 38"/>
          <p:cNvSpPr>
            <a:spLocks noGrp="1"/>
          </p:cNvSpPr>
          <p:nvPr>
            <p:ph type="body" sz="quarter" idx="29" hasCustomPrompt="1"/>
          </p:nvPr>
        </p:nvSpPr>
        <p:spPr>
          <a:xfrm>
            <a:off x="7286644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1" name="Textplatzhalter 38"/>
          <p:cNvSpPr>
            <a:spLocks noGrp="1"/>
          </p:cNvSpPr>
          <p:nvPr>
            <p:ph type="body" sz="quarter" idx="30" hasCustomPrompt="1"/>
          </p:nvPr>
        </p:nvSpPr>
        <p:spPr>
          <a:xfrm>
            <a:off x="8253725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6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27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628775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29" name="Textplatzhalter 27"/>
          <p:cNvSpPr>
            <a:spLocks noGrp="1"/>
          </p:cNvSpPr>
          <p:nvPr>
            <p:ph type="body" sz="quarter" idx="31" hasCustomPrompt="1"/>
          </p:nvPr>
        </p:nvSpPr>
        <p:spPr>
          <a:xfrm>
            <a:off x="535009" y="2781300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32" name="Textplatzhalter 27"/>
          <p:cNvSpPr>
            <a:spLocks noGrp="1"/>
          </p:cNvSpPr>
          <p:nvPr>
            <p:ph type="body" sz="quarter" idx="32" hasCustomPrompt="1"/>
          </p:nvPr>
        </p:nvSpPr>
        <p:spPr>
          <a:xfrm>
            <a:off x="539750" y="3429000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33" name="Textplatzhalter 27"/>
          <p:cNvSpPr>
            <a:spLocks noGrp="1"/>
          </p:cNvSpPr>
          <p:nvPr>
            <p:ph type="body" sz="quarter" idx="33" hasCustomPrompt="1"/>
          </p:nvPr>
        </p:nvSpPr>
        <p:spPr>
          <a:xfrm>
            <a:off x="539750" y="4143380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500693" y="1628775"/>
            <a:ext cx="3221031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cxnSp>
        <p:nvCxnSpPr>
          <p:cNvPr id="30" name="Gerade Verbindung 29"/>
          <p:cNvCxnSpPr/>
          <p:nvPr userDrawn="1"/>
        </p:nvCxnSpPr>
        <p:spPr>
          <a:xfrm>
            <a:off x="539838" y="4746922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500694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0" name="Textplatzhalter 38"/>
          <p:cNvSpPr>
            <a:spLocks noGrp="1"/>
          </p:cNvSpPr>
          <p:nvPr>
            <p:ph type="body" sz="quarter" idx="29" hasCustomPrompt="1"/>
          </p:nvPr>
        </p:nvSpPr>
        <p:spPr>
          <a:xfrm>
            <a:off x="7286644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1" name="Textplatzhalter 38"/>
          <p:cNvSpPr>
            <a:spLocks noGrp="1"/>
          </p:cNvSpPr>
          <p:nvPr>
            <p:ph type="body" sz="quarter" idx="30" hasCustomPrompt="1"/>
          </p:nvPr>
        </p:nvSpPr>
        <p:spPr>
          <a:xfrm>
            <a:off x="8253725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6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27" name="Inhaltsplatzhalter 26"/>
          <p:cNvSpPr>
            <a:spLocks noGrp="1"/>
          </p:cNvSpPr>
          <p:nvPr>
            <p:ph sz="quarter" idx="31"/>
          </p:nvPr>
        </p:nvSpPr>
        <p:spPr>
          <a:xfrm>
            <a:off x="539750" y="1495426"/>
            <a:ext cx="3240088" cy="40211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50000"/>
              </a:lnSpc>
              <a:buFontTx/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links mit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500693" y="1628775"/>
            <a:ext cx="3221031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628775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2143125"/>
            <a:ext cx="3240088" cy="3373438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76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500694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77" name="Textplatzhalter 38"/>
          <p:cNvSpPr>
            <a:spLocks noGrp="1"/>
          </p:cNvSpPr>
          <p:nvPr>
            <p:ph type="body" sz="quarter" idx="25" hasCustomPrompt="1"/>
          </p:nvPr>
        </p:nvSpPr>
        <p:spPr>
          <a:xfrm>
            <a:off x="7286644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78" name="Textplatzhalter 38"/>
          <p:cNvSpPr>
            <a:spLocks noGrp="1"/>
          </p:cNvSpPr>
          <p:nvPr>
            <p:ph type="body" sz="quarter" idx="26" hasCustomPrompt="1"/>
          </p:nvPr>
        </p:nvSpPr>
        <p:spPr>
          <a:xfrm>
            <a:off x="8253725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8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rechts mit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39751" y="1628775"/>
            <a:ext cx="3240088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4571999" y="1628775"/>
            <a:ext cx="414972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4571999" y="2143125"/>
            <a:ext cx="4149725" cy="3373438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endParaRPr lang="de-DE" dirty="0" smtClean="0"/>
          </a:p>
        </p:txBody>
      </p:sp>
      <p:sp>
        <p:nvSpPr>
          <p:cNvPr id="2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30" name="Textplatzhalter 38"/>
          <p:cNvSpPr>
            <a:spLocks noGrp="1"/>
          </p:cNvSpPr>
          <p:nvPr>
            <p:ph type="body" sz="quarter" idx="25" hasCustomPrompt="1"/>
          </p:nvPr>
        </p:nvSpPr>
        <p:spPr>
          <a:xfrm>
            <a:off x="2325700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32" name="Textplatzhalter 38"/>
          <p:cNvSpPr>
            <a:spLocks noGrp="1"/>
          </p:cNvSpPr>
          <p:nvPr>
            <p:ph type="body" sz="quarter" idx="26" hasCustomPrompt="1"/>
          </p:nvPr>
        </p:nvSpPr>
        <p:spPr>
          <a:xfrm>
            <a:off x="3292781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4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oben mit Aufzählung,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39751" y="3714752"/>
            <a:ext cx="8181974" cy="1787536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2143125"/>
            <a:ext cx="8181974" cy="1428751"/>
          </a:xfrm>
          <a:prstGeom prst="rect">
            <a:avLst/>
          </a:prstGeom>
        </p:spPr>
        <p:txBody>
          <a:bodyPr lIns="0" tIns="0" rIns="0" bIns="0" numCol="2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 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13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14752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3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314" y="3714752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5" name="Textplatzhalter 38"/>
          <p:cNvSpPr>
            <a:spLocks noGrp="1"/>
          </p:cNvSpPr>
          <p:nvPr>
            <p:ph type="body" sz="quarter" idx="17" hasCustomPrompt="1"/>
          </p:nvPr>
        </p:nvSpPr>
        <p:spPr>
          <a:xfrm>
            <a:off x="7429325" y="3714752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5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k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481725" y="1628775"/>
            <a:ext cx="3240000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Diagramm</a:t>
            </a:r>
            <a:endParaRPr lang="de-CH" dirty="0"/>
          </a:p>
        </p:txBody>
      </p: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628775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2143125"/>
            <a:ext cx="3240088" cy="3373438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13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214686"/>
            <a:ext cx="5389571" cy="2287602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Diagramm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2143125"/>
            <a:ext cx="8181974" cy="785809"/>
          </a:xfrm>
          <a:prstGeom prst="rect">
            <a:avLst/>
          </a:prstGeom>
        </p:spPr>
        <p:txBody>
          <a:bodyPr lIns="0" tIns="0" rIns="0" bIns="0" numCol="4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13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Logo GR.eps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539750" y="549278"/>
            <a:ext cx="1317606" cy="437260"/>
          </a:xfrm>
          <a:prstGeom prst="rect">
            <a:avLst/>
          </a:prstGeom>
        </p:spPr>
      </p:pic>
      <p:pic>
        <p:nvPicPr>
          <p:cNvPr id="10" name="Grafik 9" descr="graubünden_cmyk.eps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7891457" y="6357382"/>
            <a:ext cx="828000" cy="176031"/>
          </a:xfrm>
          <a:prstGeom prst="rect">
            <a:avLst/>
          </a:prstGeom>
        </p:spPr>
      </p:pic>
      <p:cxnSp>
        <p:nvCxnSpPr>
          <p:cNvPr id="11" name="Gerade Verbindung 10"/>
          <p:cNvCxnSpPr/>
          <p:nvPr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535033" y="6375379"/>
            <a:ext cx="32400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de-CH" sz="900" dirty="0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60" r:id="rId9"/>
    <p:sldLayoutId id="2147483663" r:id="rId10"/>
    <p:sldLayoutId id="2147483664" r:id="rId11"/>
    <p:sldLayoutId id="2147483667" r:id="rId12"/>
    <p:sldLayoutId id="2147483668" r:id="rId13"/>
    <p:sldLayoutId id="2147483666" r:id="rId14"/>
    <p:sldLayoutId id="2147483669" r:id="rId15"/>
    <p:sldLayoutId id="2147483670" r:id="rId16"/>
    <p:sldLayoutId id="2147483661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-Dokument1.doc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-Arbeitsblatt1.xls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539750" y="1628775"/>
            <a:ext cx="4968354" cy="2016249"/>
          </a:xfrm>
        </p:spPr>
        <p:txBody>
          <a:bodyPr/>
          <a:lstStyle/>
          <a:p>
            <a:r>
              <a:rPr lang="rm-CH" sz="2400" dirty="0" smtClean="0"/>
              <a:t>Missiva</a:t>
            </a:r>
            <a:r>
              <a:rPr dirty="0"/>
              <a:t/>
            </a:r>
            <a:br>
              <a:rPr dirty="0"/>
            </a:br>
            <a:r>
              <a:rPr lang="rm-CH" sz="2400" dirty="0" smtClean="0"/>
              <a:t>Program da la regenza e plan da finanzas 2013-2016</a:t>
            </a:r>
          </a:p>
          <a:p>
            <a:endParaRPr lang="rm-CH" sz="2400" dirty="0" smtClean="0"/>
          </a:p>
          <a:p>
            <a:r>
              <a:rPr lang="rm-CH" sz="1800" dirty="0" smtClean="0"/>
              <a:t>Orientaziun da las medias dals 12 da december 2011</a:t>
            </a:r>
            <a:endParaRPr lang="rm-CH" sz="1800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3"/>
          </p:nvPr>
        </p:nvSpPr>
        <p:spPr>
          <a:xfrm>
            <a:off x="539750" y="4791452"/>
            <a:ext cx="5472410" cy="1229836"/>
          </a:xfrm>
        </p:spPr>
        <p:txBody>
          <a:bodyPr/>
          <a:lstStyle/>
          <a:p>
            <a:r>
              <a:rPr lang="rm-CH" dirty="0" smtClean="0"/>
              <a:t>Cussegliera guvernativa Barbara Janom Steiner,</a:t>
            </a:r>
            <a:r>
              <a:rPr lang="rm-CH" b="0" dirty="0" smtClean="0"/>
              <a:t> scheffa dal departament da giustia, segirezza e sanadad</a:t>
            </a:r>
          </a:p>
          <a:p>
            <a:endParaRPr lang="rm-CH" sz="800" b="0" dirty="0" smtClean="0"/>
          </a:p>
          <a:p>
            <a:r>
              <a:rPr lang="rm-CH" dirty="0" smtClean="0"/>
              <a:t>Claudio Riesen</a:t>
            </a:r>
            <a:r>
              <a:rPr dirty="0"/>
              <a:t/>
            </a:r>
            <a:br>
              <a:rPr dirty="0"/>
            </a:br>
            <a:r>
              <a:rPr lang="rm-CH" b="0" dirty="0" smtClean="0"/>
              <a:t>chancelier</a:t>
            </a:r>
          </a:p>
          <a:p>
            <a:endParaRPr lang="rm-CH" dirty="0" smtClean="0"/>
          </a:p>
          <a:p>
            <a:endParaRPr lang="rm-CH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812360" y="4869160"/>
          <a:ext cx="868117" cy="980217"/>
        </p:xfrm>
        <a:graphic>
          <a:graphicData uri="http://schemas.openxmlformats.org/presentationml/2006/ole">
            <p:oleObj spid="_x0000_s1026" name="Document" r:id="rId3" imgW="1600030" imgH="1951847" progId="Word.Document.8">
              <p:embed/>
            </p:oleObj>
          </a:graphicData>
        </a:graphic>
      </p:graphicFrame>
      <p:sp>
        <p:nvSpPr>
          <p:cNvPr id="17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rm-CH" dirty="0" smtClean="0"/>
              <a:t>Intenziuns strategicas e puncts dal program tschernids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165064"/>
          </a:xfrm>
        </p:spPr>
        <p:txBody>
          <a:bodyPr/>
          <a:lstStyle/>
          <a:p>
            <a:pPr indent="0">
              <a:buNone/>
            </a:pPr>
            <a:r>
              <a:rPr lang="rm-CH" sz="1600" dirty="0" smtClean="0">
                <a:solidFill>
                  <a:schemeClr val="accent6">
                    <a:lumMod val="75000"/>
                  </a:schemeClr>
                </a:solidFill>
              </a:rPr>
              <a:t>"Procurar per ina buna furmaziun e per ina ferma identitad"</a:t>
            </a:r>
          </a:p>
          <a:p>
            <a:pPr indent="0">
              <a:buNone/>
            </a:pPr>
            <a:endParaRPr lang="rm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Scolaziun e perscrutaziun</a:t>
            </a:r>
            <a:r>
              <a:rPr lang="rm-CH" b="0" dirty="0" smtClean="0">
                <a:solidFill>
                  <a:schemeClr val="tx1"/>
                </a:solidFill>
              </a:rPr>
              <a:t> – Repartir ils giuvenils dal stgalim secundar II sin la furmaziun duala e sin las </a:t>
            </a:r>
            <a:r>
              <a:rPr lang="rm-CH" dirty="0" smtClean="0">
                <a:solidFill>
                  <a:schemeClr val="tx1"/>
                </a:solidFill>
              </a:rPr>
              <a:t>scolas medias</a:t>
            </a:r>
            <a:r>
              <a:rPr lang="rm-CH" b="0" dirty="0" smtClean="0">
                <a:solidFill>
                  <a:schemeClr val="tx1"/>
                </a:solidFill>
              </a:rPr>
              <a:t> en il rom das las quotas vertentas; satisfar al </a:t>
            </a:r>
            <a:r>
              <a:rPr lang="rm-CH" dirty="0" smtClean="0">
                <a:solidFill>
                  <a:schemeClr val="tx1"/>
                </a:solidFill>
              </a:rPr>
              <a:t>basegn da forzas da lavur spezialas</a:t>
            </a:r>
            <a:r>
              <a:rPr lang="rm-CH" b="0" dirty="0" smtClean="0">
                <a:solidFill>
                  <a:schemeClr val="tx1"/>
                </a:solidFill>
              </a:rPr>
              <a:t> da las interpresas cun glieud da professiun scolada bain e garantir la furmaziun supplementara; render attractivs </a:t>
            </a:r>
            <a:r>
              <a:rPr lang="rm-CH" dirty="0" smtClean="0">
                <a:solidFill>
                  <a:schemeClr val="tx1"/>
                </a:solidFill>
              </a:rPr>
              <a:t>la furmaziun professiunala superiura, las scolas autas ed ils instituts da perscrutaziun</a:t>
            </a:r>
            <a:r>
              <a:rPr lang="rm-CH" b="0" dirty="0" smtClean="0">
                <a:solidFill>
                  <a:schemeClr val="tx1"/>
                </a:solidFill>
              </a:rPr>
              <a:t> per interessentas ed interessents extrachantunals, render utilisabla la savida grazia ad in </a:t>
            </a:r>
            <a:r>
              <a:rPr lang="rm-CH" dirty="0" smtClean="0">
                <a:solidFill>
                  <a:schemeClr val="tx1"/>
                </a:solidFill>
              </a:rPr>
              <a:t>transfer da tecnologia e da savida.</a:t>
            </a:r>
          </a:p>
          <a:p>
            <a:endParaRPr lang="rm-CH" sz="600" b="0" dirty="0" smtClean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rm-CH" sz="1600" dirty="0" smtClean="0">
                <a:solidFill>
                  <a:schemeClr val="accent6">
                    <a:lumMod val="75000"/>
                  </a:schemeClr>
                </a:solidFill>
              </a:rPr>
              <a:t>"Profitar d'in ambient intact sco chapital per il futur"</a:t>
            </a:r>
          </a:p>
          <a:p>
            <a:pPr indent="0">
              <a:buNone/>
            </a:pPr>
            <a:endParaRPr lang="rm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Aua da baiver ed aua da diever</a:t>
            </a:r>
            <a:r>
              <a:rPr lang="rm-CH" b="0" dirty="0" smtClean="0">
                <a:solidFill>
                  <a:schemeClr val="tx1"/>
                </a:solidFill>
              </a:rPr>
              <a:t> – Metter a disposiziun a las vischnancas las basas necessarias per cuvrir il basegn d'aua da baiver d'ina qualitad irreproschabla cun las resursas ch'èn avant maun al lieu; preparar mesiras per garantir ch'i saja avant maun aua en cas d'ina setgira ed en cas d'urgenza.</a:t>
            </a:r>
          </a:p>
          <a:p>
            <a:endParaRPr lang="rm-CH" dirty="0" smtClean="0"/>
          </a:p>
          <a:p>
            <a:endParaRPr lang="rm-CH" dirty="0" smtClean="0"/>
          </a:p>
          <a:p>
            <a:endParaRPr lang="rm-CH" dirty="0" smtClean="0"/>
          </a:p>
          <a:p>
            <a:endParaRPr lang="rm-CH" dirty="0" smtClean="0"/>
          </a:p>
          <a:p>
            <a:endParaRPr lang="rm-CH" dirty="0" smtClean="0"/>
          </a:p>
          <a:p>
            <a:endParaRPr lang="rm-CH" dirty="0" smtClean="0"/>
          </a:p>
          <a:p>
            <a:endParaRPr lang="rm-CH" dirty="0" smtClean="0"/>
          </a:p>
          <a:p>
            <a:endParaRPr lang="rm-CH" dirty="0" smtClean="0"/>
          </a:p>
          <a:p>
            <a:endParaRPr lang="rm-CH" dirty="0" smtClean="0"/>
          </a:p>
          <a:p>
            <a:endParaRPr lang="rm-CH" dirty="0" smtClean="0"/>
          </a:p>
          <a:p>
            <a:endParaRPr lang="rm-CH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rm-CH" dirty="0" smtClean="0"/>
              <a:t>Intenziuns strategicas e puncts dal program tschernids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453096"/>
          </a:xfrm>
        </p:spPr>
        <p:txBody>
          <a:bodyPr/>
          <a:lstStyle/>
          <a:p>
            <a:pPr indent="0">
              <a:buNone/>
            </a:pPr>
            <a:r>
              <a:rPr lang="rm-CH" sz="1600" dirty="0" smtClean="0">
                <a:solidFill>
                  <a:schemeClr val="accent6">
                    <a:lumMod val="75000"/>
                  </a:schemeClr>
                </a:solidFill>
              </a:rPr>
              <a:t>"Promover l'integraziun e la segirezza"</a:t>
            </a:r>
          </a:p>
          <a:p>
            <a:pPr indent="0">
              <a:buNone/>
            </a:pPr>
            <a:endParaRPr lang="rm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80975"/>
            <a:r>
              <a:rPr lang="rm-CH" sz="1250" dirty="0" smtClean="0">
                <a:solidFill>
                  <a:schemeClr val="tx1"/>
                </a:solidFill>
              </a:rPr>
              <a:t>Execuziun da chastis – Posiziunar il Grischun en l'execuziun da chastis sco chantun principal da la Svizra orientala;</a:t>
            </a:r>
            <a:r>
              <a:rPr lang="rm-CH" sz="1250" b="0" dirty="0" smtClean="0">
                <a:solidFill>
                  <a:schemeClr val="tx1"/>
                </a:solidFill>
              </a:rPr>
              <a:t> realisar l'execuziun da chastis vinavant e l'execuziun da mesiras da nov en il Grischun en il rom dal concordat da la Svizra orientala davart l'execuziun da chastis, mantegnair ed amplifitgar plazzas da lavur en il Grischun.</a:t>
            </a:r>
          </a:p>
          <a:p>
            <a:endParaRPr lang="rm-CH" sz="600" b="0" dirty="0" smtClean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rm-CH" sz="1600" dirty="0" smtClean="0">
                <a:solidFill>
                  <a:schemeClr val="accent6">
                    <a:lumMod val="75000"/>
                  </a:schemeClr>
                </a:solidFill>
              </a:rPr>
              <a:t>"Garantir ina qualitad da viver fitg buna ed ina segiranza sociala"</a:t>
            </a:r>
          </a:p>
          <a:p>
            <a:pPr indent="0">
              <a:buNone/>
            </a:pPr>
            <a:endParaRPr lang="rm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80975"/>
            <a:r>
              <a:rPr lang="rm-CH" sz="1250" dirty="0" smtClean="0">
                <a:solidFill>
                  <a:schemeClr val="tx1"/>
                </a:solidFill>
              </a:rPr>
              <a:t>Provediment medicinal e prevenziun </a:t>
            </a:r>
            <a:r>
              <a:rPr lang="rm-CH" sz="1250" b="0" dirty="0" smtClean="0">
                <a:solidFill>
                  <a:schemeClr val="tx1"/>
                </a:solidFill>
              </a:rPr>
              <a:t>– Garantir in </a:t>
            </a:r>
            <a:r>
              <a:rPr lang="rm-CH" sz="1250" dirty="0" smtClean="0">
                <a:solidFill>
                  <a:schemeClr val="tx1"/>
                </a:solidFill>
              </a:rPr>
              <a:t>provediment integrà ed ina prevenziun da la sanadad ch'èn buns ed economicamain supportabels da la populaziun; </a:t>
            </a:r>
            <a:r>
              <a:rPr lang="rm-CH" sz="1250" b="0" dirty="0" smtClean="0">
                <a:solidFill>
                  <a:schemeClr val="tx1"/>
                </a:solidFill>
              </a:rPr>
              <a:t>stabilisar la creschientscha dals custs, remplazzar la preferenza da plazzas en chasas da tgira tras contribuziuns independentas areguard la furma d'abitar.</a:t>
            </a:r>
          </a:p>
          <a:p>
            <a:pPr marL="180975" indent="-180975"/>
            <a:r>
              <a:rPr lang="rm-CH" sz="1250" dirty="0" smtClean="0"/>
              <a:t> </a:t>
            </a:r>
            <a:r>
              <a:rPr lang="rm-CH" sz="1250" dirty="0" smtClean="0">
                <a:solidFill>
                  <a:schemeClr val="tx1"/>
                </a:solidFill>
              </a:rPr>
              <a:t>Finamiras socialas ed effects marginals – Coordinaziun simpla, chapibla ed efficazia dals differents sistems socials da contribuziun; </a:t>
            </a:r>
            <a:r>
              <a:rPr lang="rm-CH" sz="1250" b="0" dirty="0" smtClean="0">
                <a:solidFill>
                  <a:schemeClr val="tx1"/>
                </a:solidFill>
              </a:rPr>
              <a:t>impunder efficaziamain las resursas finanzialas che stattan a disposiziun e franar uschia l'augment dals custs.</a:t>
            </a:r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629444"/>
            <a:ext cx="8181975" cy="300027"/>
          </a:xfrm>
        </p:spPr>
        <p:txBody>
          <a:bodyPr/>
          <a:lstStyle/>
          <a:p>
            <a:r>
              <a:rPr lang="rm-CH" dirty="0" smtClean="0"/>
              <a:t>Situaziun da partenza e basas da planisaziun per il plan da finanzas 2013-2016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2000909"/>
            <a:ext cx="8352731" cy="3516323"/>
          </a:xfrm>
        </p:spPr>
        <p:txBody>
          <a:bodyPr/>
          <a:lstStyle/>
          <a:p>
            <a:pPr marL="180975" indent="-180975"/>
            <a:r>
              <a:rPr lang="rm-CH" b="0" dirty="0" smtClean="0">
                <a:solidFill>
                  <a:schemeClr val="tx1"/>
                </a:solidFill>
              </a:rPr>
              <a:t>Las </a:t>
            </a:r>
            <a:r>
              <a:rPr lang="rm-CH" dirty="0" smtClean="0">
                <a:solidFill>
                  <a:schemeClr val="tx1"/>
                </a:solidFill>
              </a:rPr>
              <a:t>finanzas</a:t>
            </a:r>
            <a:r>
              <a:rPr lang="rm-CH" b="0" dirty="0" smtClean="0">
                <a:solidFill>
                  <a:schemeClr val="tx1"/>
                </a:solidFill>
              </a:rPr>
              <a:t> dal chantun Grischun èn actulamain en in bun stadi, pervia da las </a:t>
            </a:r>
            <a:r>
              <a:rPr lang="rm-CH" b="1" dirty="0" smtClean="0">
                <a:solidFill>
                  <a:schemeClr val="tx1"/>
                </a:solidFill>
              </a:rPr>
              <a:t>grevezzas supplementaras</a:t>
            </a:r>
            <a:r>
              <a:rPr lang="rm-CH" b="0" dirty="0" smtClean="0">
                <a:solidFill>
                  <a:schemeClr val="tx1"/>
                </a:solidFill>
              </a:rPr>
              <a:t> daventa il rom finanzial cun il preventiv 2012 però fitg stretg.</a:t>
            </a:r>
          </a:p>
          <a:p>
            <a:pPr marL="180975" indent="-180975"/>
            <a:r>
              <a:rPr lang="rm-CH" b="0" dirty="0" smtClean="0">
                <a:solidFill>
                  <a:schemeClr val="tx1"/>
                </a:solidFill>
              </a:rPr>
              <a:t>La planisaziun da las finanzas sa basa sin </a:t>
            </a:r>
            <a:r>
              <a:rPr lang="rm-CH" dirty="0" smtClean="0">
                <a:solidFill>
                  <a:schemeClr val="tx1"/>
                </a:solidFill>
              </a:rPr>
              <a:t>supposiziuns fitg optimisticas.</a:t>
            </a:r>
          </a:p>
          <a:p>
            <a:pPr marL="180975" indent="-180975"/>
            <a:r>
              <a:rPr lang="rm-CH" b="0" dirty="0" smtClean="0">
                <a:solidFill>
                  <a:schemeClr val="tx1"/>
                </a:solidFill>
              </a:rPr>
              <a:t>En quest connex è la planisaziun da las finanzas colliada per part cun </a:t>
            </a:r>
            <a:r>
              <a:rPr lang="rm-CH" b="1" dirty="0" smtClean="0">
                <a:solidFill>
                  <a:schemeClr val="tx1"/>
                </a:solidFill>
              </a:rPr>
              <a:t>malsegirezzas </a:t>
            </a:r>
            <a:r>
              <a:rPr lang="rm-CH" b="0" dirty="0" smtClean="0">
                <a:solidFill>
                  <a:schemeClr val="tx1"/>
                </a:solidFill>
              </a:rPr>
              <a:t>considerablas (svilup economoic, distribuziun dal gudogn da la banca naziunala svizra, gulivaziun da resursas tras la confederaziun).</a:t>
            </a:r>
          </a:p>
          <a:p>
            <a:pPr marL="180975" indent="-180975"/>
            <a:r>
              <a:rPr lang="rm-CH" b="0" dirty="0" smtClean="0">
                <a:solidFill>
                  <a:schemeClr val="tx1"/>
                </a:solidFill>
              </a:rPr>
              <a:t>L'</a:t>
            </a:r>
            <a:r>
              <a:rPr lang="rm-CH" dirty="0" smtClean="0">
                <a:solidFill>
                  <a:schemeClr val="tx1"/>
                </a:solidFill>
              </a:rPr>
              <a:t>influenza da la confederaziun </a:t>
            </a:r>
            <a:r>
              <a:rPr lang="rm-CH" b="0" dirty="0" smtClean="0">
                <a:solidFill>
                  <a:schemeClr val="tx1"/>
                </a:solidFill>
              </a:rPr>
              <a:t>crescha (protecziun da l'uffant e da creschids, finanziaziun dals ospitals).</a:t>
            </a: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Projects da refurma currents</a:t>
            </a:r>
            <a:r>
              <a:rPr lang="rm-CH" b="0" dirty="0" smtClean="0">
                <a:solidFill>
                  <a:schemeClr val="tx1"/>
                </a:solidFill>
              </a:rPr>
              <a:t> engrevgeschan fermamain las finanzas (lescha da scola, refurma da vischnancas e dal territori).</a:t>
            </a:r>
          </a:p>
          <a:p>
            <a:pPr marL="180975" indent="-180975"/>
            <a:r>
              <a:rPr lang="rm-CH" b="0" dirty="0" smtClean="0">
                <a:solidFill>
                  <a:schemeClr val="tx1"/>
                </a:solidFill>
              </a:rPr>
              <a:t>Las </a:t>
            </a:r>
            <a:r>
              <a:rPr lang="rm-CH" dirty="0" smtClean="0">
                <a:solidFill>
                  <a:schemeClr val="tx1"/>
                </a:solidFill>
              </a:rPr>
              <a:t>contribuziuns a terzas persunas </a:t>
            </a:r>
            <a:r>
              <a:rPr lang="rm-CH" b="0" dirty="0" smtClean="0">
                <a:solidFill>
                  <a:schemeClr val="tx1"/>
                </a:solidFill>
              </a:rPr>
              <a:t>creschan en moda sfranada.</a:t>
            </a:r>
          </a:p>
          <a:p>
            <a:pPr marL="180975" indent="-180975"/>
            <a:endParaRPr lang="rm-CH" b="0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m-CH" dirty="0" smtClean="0"/>
              <a:t>Directivas da la politica da finanzas per ils onns dal plan 2013-2016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1. </a:t>
            </a:r>
            <a:r>
              <a:rPr lang="rm-CH" dirty="0" smtClean="0">
                <a:solidFill>
                  <a:schemeClr val="tx1"/>
                </a:solidFill>
              </a:rPr>
              <a:t>Deficit</a:t>
            </a:r>
            <a:r>
              <a:rPr lang="rm-CH" b="0" dirty="0" smtClean="0">
                <a:solidFill>
                  <a:schemeClr val="tx1"/>
                </a:solidFill>
              </a:rPr>
              <a:t> budgetà maximal da 50 milliuns francs.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2. Limitaziun da las </a:t>
            </a:r>
            <a:r>
              <a:rPr lang="rm-CH" dirty="0" smtClean="0">
                <a:solidFill>
                  <a:schemeClr val="tx1"/>
                </a:solidFill>
              </a:rPr>
              <a:t>investiziuns nettas </a:t>
            </a:r>
            <a:r>
              <a:rPr lang="rm-CH" b="0" dirty="0" smtClean="0">
                <a:solidFill>
                  <a:schemeClr val="tx1"/>
                </a:solidFill>
              </a:rPr>
              <a:t>budgetadas a 200 milliuns francs.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3. </a:t>
            </a:r>
            <a:r>
              <a:rPr lang="rm-CH" dirty="0" smtClean="0">
                <a:solidFill>
                  <a:schemeClr val="tx1"/>
                </a:solidFill>
              </a:rPr>
              <a:t>Quota dal chantun stabila</a:t>
            </a:r>
            <a:r>
              <a:rPr lang="rm-CH" b="0" dirty="0" smtClean="0">
                <a:solidFill>
                  <a:schemeClr val="tx1"/>
                </a:solidFill>
              </a:rPr>
              <a:t> – ratas da creschientscha differenziadas per sectur politic.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4. </a:t>
            </a:r>
            <a:r>
              <a:rPr lang="rm-CH" dirty="0" smtClean="0">
                <a:solidFill>
                  <a:schemeClr val="tx1"/>
                </a:solidFill>
              </a:rPr>
              <a:t>Grevezza fiscala stabila</a:t>
            </a:r>
            <a:r>
              <a:rPr lang="rm-CH" b="0" dirty="0" smtClean="0">
                <a:solidFill>
                  <a:schemeClr val="tx1"/>
                </a:solidFill>
              </a:rPr>
              <a:t> – sut la media da la cumparegliaziun internaziunala.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5. </a:t>
            </a:r>
            <a:r>
              <a:rPr lang="rm-CH" dirty="0" smtClean="0">
                <a:solidFill>
                  <a:schemeClr val="tx1"/>
                </a:solidFill>
              </a:rPr>
              <a:t>Deficit </a:t>
            </a:r>
            <a:r>
              <a:rPr lang="rm-CH" b="0" dirty="0" smtClean="0">
                <a:solidFill>
                  <a:schemeClr val="tx1"/>
                </a:solidFill>
              </a:rPr>
              <a:t>budgetà </a:t>
            </a:r>
            <a:r>
              <a:rPr lang="rm-CH" dirty="0" smtClean="0">
                <a:solidFill>
                  <a:schemeClr val="tx1"/>
                </a:solidFill>
              </a:rPr>
              <a:t>dal quint da las vias </a:t>
            </a:r>
            <a:r>
              <a:rPr lang="rm-CH" b="0" dirty="0" smtClean="0">
                <a:solidFill>
                  <a:schemeClr val="tx1"/>
                </a:solidFill>
              </a:rPr>
              <a:t>da 10 resp. 20 milliuns francs.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6. Limitaziun da la creschientscha da la</a:t>
            </a:r>
            <a:r>
              <a:rPr lang="rm-CH" dirty="0" smtClean="0">
                <a:solidFill>
                  <a:schemeClr val="tx1"/>
                </a:solidFill>
              </a:rPr>
              <a:t> summa totala dals salaris </a:t>
            </a:r>
            <a:r>
              <a:rPr lang="rm-CH" b="0" dirty="0" smtClean="0">
                <a:solidFill>
                  <a:schemeClr val="tx1"/>
                </a:solidFill>
              </a:rPr>
              <a:t>budgetada ad 1,0 pertschient.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7. Evitar da </a:t>
            </a:r>
            <a:r>
              <a:rPr lang="rm-CH" b="1" dirty="0" smtClean="0">
                <a:solidFill>
                  <a:schemeClr val="tx1"/>
                </a:solidFill>
              </a:rPr>
              <a:t>spustar grevezzas</a:t>
            </a:r>
            <a:r>
              <a:rPr lang="rm-CH" b="0" dirty="0" smtClean="0">
                <a:solidFill>
                  <a:schemeClr val="tx1"/>
                </a:solidFill>
              </a:rPr>
              <a:t> tranter il chantun e las vischnancas.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8. Applitgar maximalmain la </a:t>
            </a:r>
            <a:r>
              <a:rPr lang="rm-CH" b="1" dirty="0" smtClean="0">
                <a:solidFill>
                  <a:schemeClr val="tx1"/>
                </a:solidFill>
              </a:rPr>
              <a:t>finanziaziun tras il giudider e tras il chaschunader</a:t>
            </a:r>
            <a:r>
              <a:rPr lang="rm-CH" b="0" dirty="0" smtClean="0">
                <a:solidFill>
                  <a:schemeClr val="tx1"/>
                </a:solidFill>
              </a:rPr>
              <a:t>.</a:t>
            </a:r>
          </a:p>
          <a:p>
            <a:pPr marL="361950" indent="-180975">
              <a:buNone/>
            </a:pPr>
            <a:r>
              <a:rPr lang="rm-CH" b="0" dirty="0" smtClean="0">
                <a:solidFill>
                  <a:schemeClr val="tx1"/>
                </a:solidFill>
              </a:rPr>
              <a:t>9. Realisar incumbensas e projects novs ed engrondids che han in effect sin las finanzas pir, sche la </a:t>
            </a:r>
            <a:r>
              <a:rPr lang="rm-CH" dirty="0" smtClean="0">
                <a:solidFill>
                  <a:schemeClr val="tx1"/>
                </a:solidFill>
              </a:rPr>
              <a:t>finanziaziun è suffizienta.</a:t>
            </a:r>
          </a:p>
          <a:p>
            <a:endParaRPr lang="rm-CH" b="0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539750" y="1268413"/>
          <a:ext cx="8208963" cy="4824412"/>
        </p:xfrm>
        <a:graphic>
          <a:graphicData uri="http://schemas.openxmlformats.org/presentationml/2006/ole">
            <p:oleObj spid="_x0000_s21507" name="Arbeitsblatt" r:id="rId3" imgW="5733961" imgH="2952681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m-CH" dirty="0" smtClean="0"/>
              <a:t>Conclusiuns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m-CH" dirty="0" smtClean="0">
                <a:solidFill>
                  <a:schemeClr val="tx1"/>
                </a:solidFill>
              </a:rPr>
              <a:t>Defizits</a:t>
            </a:r>
            <a:r>
              <a:rPr lang="rm-CH" b="0" dirty="0" smtClean="0">
                <a:solidFill>
                  <a:schemeClr val="tx1"/>
                </a:solidFill>
              </a:rPr>
              <a:t> ch'èn cleramain pli gronds che 50 milliuns francs.</a:t>
            </a:r>
          </a:p>
          <a:p>
            <a:r>
              <a:rPr lang="rm-CH" b="0" dirty="0" smtClean="0">
                <a:solidFill>
                  <a:schemeClr val="tx1"/>
                </a:solidFill>
              </a:rPr>
              <a:t>Tegnair quint da las stretgas finanzialas cun</a:t>
            </a:r>
            <a:r>
              <a:rPr lang="rm-CH" dirty="0" smtClean="0">
                <a:solidFill>
                  <a:schemeClr val="tx1"/>
                </a:solidFill>
              </a:rPr>
              <a:t> fixar prioritads en il program da la regenza.</a:t>
            </a:r>
          </a:p>
          <a:p>
            <a:r>
              <a:rPr lang="rm-CH" dirty="0" smtClean="0">
                <a:solidFill>
                  <a:schemeClr val="tx1"/>
                </a:solidFill>
              </a:rPr>
              <a:t>Nivel da las investiziuns</a:t>
            </a:r>
            <a:r>
              <a:rPr lang="rm-CH" b="0" dirty="0" smtClean="0">
                <a:solidFill>
                  <a:schemeClr val="tx1"/>
                </a:solidFill>
              </a:rPr>
              <a:t> sa chatta en in rom supportabel.</a:t>
            </a:r>
          </a:p>
          <a:p>
            <a:r>
              <a:rPr lang="rm-CH" dirty="0" smtClean="0">
                <a:solidFill>
                  <a:schemeClr val="tx1"/>
                </a:solidFill>
              </a:rPr>
              <a:t>Deficits da la finanziaziun </a:t>
            </a:r>
            <a:r>
              <a:rPr lang="rm-CH" b="0" dirty="0" smtClean="0">
                <a:solidFill>
                  <a:schemeClr val="tx1"/>
                </a:solidFill>
              </a:rPr>
              <a:t>chaschunan ina perdita da meds finanzials.</a:t>
            </a:r>
          </a:p>
          <a:p>
            <a:r>
              <a:rPr lang="rm-CH" b="0" dirty="0" smtClean="0">
                <a:solidFill>
                  <a:schemeClr val="tx1"/>
                </a:solidFill>
              </a:rPr>
              <a:t>Correcturas per evitar </a:t>
            </a:r>
            <a:r>
              <a:rPr lang="rm-CH" dirty="0" smtClean="0">
                <a:solidFill>
                  <a:schemeClr val="tx1"/>
                </a:solidFill>
              </a:rPr>
              <a:t>surchargias structuralas</a:t>
            </a:r>
            <a:r>
              <a:rPr lang="rm-CH" b="0" dirty="0" smtClean="0">
                <a:solidFill>
                  <a:schemeClr val="tx1"/>
                </a:solidFill>
              </a:rPr>
              <a:t> e per </a:t>
            </a:r>
            <a:r>
              <a:rPr lang="rm-CH" dirty="0" smtClean="0">
                <a:solidFill>
                  <a:schemeClr val="tx1"/>
                </a:solidFill>
              </a:rPr>
              <a:t>realisar il program da la regenza:</a:t>
            </a:r>
          </a:p>
          <a:p>
            <a:pPr>
              <a:buFont typeface="Symbol" pitchFamily="18" charset="2"/>
              <a:buChar char="-"/>
            </a:pPr>
            <a:r>
              <a:rPr lang="rm-CH" b="0" dirty="0" smtClean="0">
                <a:solidFill>
                  <a:schemeClr val="tx1"/>
                </a:solidFill>
              </a:rPr>
              <a:t>	mintga onn en il rom dal preventiv;</a:t>
            </a:r>
          </a:p>
          <a:p>
            <a:pPr marL="895350" indent="-895350">
              <a:buFont typeface="Symbol" pitchFamily="18" charset="2"/>
              <a:buChar char="-"/>
            </a:pPr>
            <a:r>
              <a:rPr lang="rm-CH" b="0" dirty="0" smtClean="0">
                <a:solidFill>
                  <a:schemeClr val="tx1"/>
                </a:solidFill>
              </a:rPr>
              <a:t>	cun reveder leschas p.ex. en ils secturs da la sanadad e dals fatgs socials che han ina gronda dinamica da creschientscha.</a:t>
            </a:r>
          </a:p>
          <a:p>
            <a:endParaRPr lang="rm-CH" b="0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84759"/>
            <a:ext cx="8181975" cy="300027"/>
          </a:xfrm>
        </p:spPr>
        <p:txBody>
          <a:bodyPr/>
          <a:lstStyle/>
          <a:p>
            <a:r>
              <a:rPr lang="rm-CH" dirty="0" smtClean="0"/>
              <a:t>Cuntegn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856224"/>
            <a:ext cx="8183563" cy="4237072"/>
          </a:xfrm>
        </p:spPr>
        <p:txBody>
          <a:bodyPr/>
          <a:lstStyle/>
          <a:p>
            <a:pPr>
              <a:buNone/>
            </a:pPr>
            <a:r>
              <a:rPr lang="rm-CH" dirty="0" smtClean="0">
                <a:solidFill>
                  <a:schemeClr val="tx1"/>
                </a:solidFill>
              </a:rPr>
              <a:t>1. Bainvegni ed andament</a:t>
            </a:r>
          </a:p>
          <a:p>
            <a:pPr lvl="0">
              <a:buNone/>
            </a:pPr>
            <a:r>
              <a:rPr lang="rm-CH" dirty="0" smtClean="0">
                <a:solidFill>
                  <a:schemeClr val="tx1"/>
                </a:solidFill>
              </a:rPr>
              <a:t>2. Basa e champs d'acziun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    Controlla dal success da la perioda da program 2009-2012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    Emprima examinaziun da las incumbensas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    Finamiras e maximas dal cussegl grond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    Champs d'acziun 2013-2016</a:t>
            </a:r>
          </a:p>
          <a:p>
            <a:pPr lvl="0">
              <a:buNone/>
            </a:pPr>
            <a:r>
              <a:rPr lang="rm-CH" dirty="0" smtClean="0">
                <a:solidFill>
                  <a:schemeClr val="tx1"/>
                </a:solidFill>
              </a:rPr>
              <a:t>3. Puncts centrals da svilup dal program da la regenza/plan da finanzas 2013-2016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    Intenziuns strategicas e puncts dal program tschernids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    Basas da la planisaziun da las finanzas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    Finamiras e svilups da la planisaziun da las finanzas</a:t>
            </a:r>
          </a:p>
          <a:p>
            <a:pPr>
              <a:buNone/>
            </a:pPr>
            <a:r>
              <a:rPr lang="rm-CH" b="0" dirty="0" smtClean="0">
                <a:solidFill>
                  <a:schemeClr val="tx1"/>
                </a:solidFill>
              </a:rPr>
              <a:t>    Conclus concernent il plan da finanzas</a:t>
            </a:r>
          </a:p>
          <a:p>
            <a:pPr lvl="0">
              <a:buNone/>
            </a:pPr>
            <a:r>
              <a:rPr lang="rm-CH" dirty="0" smtClean="0">
                <a:solidFill>
                  <a:schemeClr val="tx1"/>
                </a:solidFill>
              </a:rPr>
              <a:t>4. Dumondas e discussiun </a:t>
            </a:r>
          </a:p>
          <a:p>
            <a:endParaRPr lang="rm-CH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340768"/>
            <a:ext cx="8181975" cy="300027"/>
          </a:xfrm>
        </p:spPr>
        <p:txBody>
          <a:bodyPr/>
          <a:lstStyle/>
          <a:p>
            <a:r>
              <a:rPr lang="rm-CH" dirty="0" smtClean="0"/>
              <a:t>Controlla dal success da la perioda da program 2009-2012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553" y="3285009"/>
            <a:ext cx="3960440" cy="316832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m-CH" sz="1200" dirty="0" smtClean="0">
                <a:solidFill>
                  <a:schemeClr val="tx1"/>
                </a:solidFill>
              </a:rPr>
              <a:t>Administraziun generala</a:t>
            </a:r>
          </a:p>
          <a:p>
            <a:pPr>
              <a:lnSpc>
                <a:spcPct val="100000"/>
              </a:lnSpc>
            </a:pPr>
            <a:endParaRPr lang="rm-CH" sz="12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rm-CH" sz="12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rm-CH" sz="1200" dirty="0" smtClean="0">
                <a:solidFill>
                  <a:schemeClr val="tx1"/>
                </a:solidFill>
              </a:rPr>
              <a:t>Segirezza</a:t>
            </a:r>
          </a:p>
          <a:p>
            <a:pPr>
              <a:lnSpc>
                <a:spcPct val="100000"/>
              </a:lnSpc>
            </a:pPr>
            <a:r>
              <a:rPr lang="rm-CH" sz="1200" dirty="0" smtClean="0">
                <a:solidFill>
                  <a:schemeClr val="tx1"/>
                </a:solidFill>
              </a:rPr>
              <a:t>Furmaziun</a:t>
            </a:r>
          </a:p>
          <a:p>
            <a:pPr>
              <a:lnSpc>
                <a:spcPct val="100000"/>
              </a:lnSpc>
            </a:pPr>
            <a:r>
              <a:rPr lang="rm-CH" sz="1200" dirty="0" smtClean="0">
                <a:solidFill>
                  <a:schemeClr val="tx1"/>
                </a:solidFill>
              </a:rPr>
              <a:t>Sanadad</a:t>
            </a:r>
          </a:p>
          <a:p>
            <a:pPr>
              <a:lnSpc>
                <a:spcPct val="100000"/>
              </a:lnSpc>
            </a:pPr>
            <a:r>
              <a:rPr lang="rm-CH" sz="1200" dirty="0" smtClean="0">
                <a:solidFill>
                  <a:schemeClr val="tx1"/>
                </a:solidFill>
              </a:rPr>
              <a:t>Ambient</a:t>
            </a:r>
          </a:p>
          <a:p>
            <a:pPr>
              <a:lnSpc>
                <a:spcPct val="100000"/>
              </a:lnSpc>
            </a:pPr>
            <a:endParaRPr lang="rm-CH" sz="12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rm-CH" sz="1200" dirty="0" smtClean="0">
                <a:solidFill>
                  <a:schemeClr val="tx1"/>
                </a:solidFill>
              </a:rPr>
              <a:t>Economia</a:t>
            </a:r>
          </a:p>
          <a:p>
            <a:pPr>
              <a:lnSpc>
                <a:spcPct val="100000"/>
              </a:lnSpc>
            </a:pPr>
            <a:endParaRPr lang="rm-CH" sz="12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rm-CH" sz="1200" i="1" dirty="0" smtClean="0">
                <a:solidFill>
                  <a:schemeClr val="tx1"/>
                </a:solidFill>
              </a:rPr>
              <a:t>Betg cuntanschì ina finamira</a:t>
            </a:r>
            <a:endParaRPr lang="rm-CH" sz="1200" i="1" dirty="0">
              <a:solidFill>
                <a:schemeClr val="tx1"/>
              </a:solidFill>
            </a:endParaRPr>
          </a:p>
        </p:txBody>
      </p:sp>
      <p:sp>
        <p:nvSpPr>
          <p:cNvPr id="7" name="Textplatzhalter 3"/>
          <p:cNvSpPr txBox="1">
            <a:spLocks/>
          </p:cNvSpPr>
          <p:nvPr/>
        </p:nvSpPr>
        <p:spPr>
          <a:xfrm>
            <a:off x="3203848" y="3284983"/>
            <a:ext cx="5616624" cy="3168353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kumimoji="0" lang="rm-CH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flexibilisaziun da las relaziuns externas</a:t>
            </a:r>
            <a:endParaRPr lang="rm-CH" sz="12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kumimoji="0" lang="rm-CH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reducziun dal dumber da vischnancas;</a:t>
            </a:r>
            <a:r>
              <a:rPr kumimoji="0" lang="rm-CH" sz="1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refurma da vischnancas e dal territori</a:t>
            </a:r>
            <a:endParaRPr kumimoji="0" lang="rm-CH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rm-CH" sz="1200" dirty="0" smtClean="0">
                <a:latin typeface="Arial" pitchFamily="34" charset="0"/>
                <a:cs typeface="Arial" pitchFamily="34" charset="0"/>
              </a:rPr>
              <a:t>nova concepziun dal e-government; introducziun dal e-voting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kumimoji="0" lang="rm-CH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reorganisaziun da las dretgiras; detretschament da las incumbensas giudizialas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rm-CH" sz="1200" dirty="0" smtClean="0">
                <a:latin typeface="Arial" pitchFamily="34" charset="0"/>
                <a:cs typeface="Arial" pitchFamily="34" charset="0"/>
              </a:rPr>
              <a:t>revisiun totala da la lescha da scola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rm-CH" sz="1200" dirty="0" smtClean="0">
                <a:latin typeface="Arial" pitchFamily="34" charset="0"/>
                <a:cs typeface="Arial" pitchFamily="34" charset="0"/>
              </a:rPr>
              <a:t>promoziun da la sanadad tras prevenziun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kumimoji="0" lang="rm-CH" sz="12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midada dal clima: protecziun cunter catastrofas da la natira</a:t>
            </a:r>
          </a:p>
          <a:p>
            <a:pPr lvl="0" indent="180975">
              <a:spcBef>
                <a:spcPct val="20000"/>
              </a:spcBef>
              <a:buSzPct val="75000"/>
              <a:buFont typeface="Wingdings" pitchFamily="2" charset="2"/>
              <a:buChar char=""/>
              <a:defRPr/>
            </a:pPr>
            <a:r>
              <a:rPr lang="rm-CH" sz="1200" dirty="0" smtClean="0">
                <a:latin typeface="Arial" pitchFamily="34" charset="0"/>
                <a:cs typeface="Arial" pitchFamily="34" charset="0"/>
              </a:rPr>
              <a:t>effizienza da l'energia: revisiun totala da la lescha d'energia</a:t>
            </a:r>
            <a:endParaRPr kumimoji="0" lang="rm-CH" sz="12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rm-CH" sz="1200" baseline="0" dirty="0" smtClean="0">
                <a:latin typeface="Arial" pitchFamily="34" charset="0"/>
                <a:cs typeface="Arial" pitchFamily="34" charset="0"/>
              </a:rPr>
              <a:t>refurma dal turissem: structuras cumpetitivas e repartiziun da las incumbensas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rm-CH" sz="1200" dirty="0" smtClean="0">
                <a:latin typeface="Arial" pitchFamily="34" charset="0"/>
                <a:cs typeface="Arial" pitchFamily="34" charset="0"/>
              </a:rPr>
              <a:t>reducziun da la taglia sin il gudogn e sin la facultad</a:t>
            </a:r>
            <a:endParaRPr kumimoji="0" lang="rm-CH" sz="12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lvl="0" indent="-180975">
              <a:spcBef>
                <a:spcPct val="20000"/>
              </a:spcBef>
              <a:buSzPct val="75000"/>
              <a:buFont typeface="Wingdings" pitchFamily="2" charset="2"/>
              <a:buChar char=""/>
              <a:defRPr/>
            </a:pPr>
            <a:r>
              <a:rPr lang="rm-CH" sz="1200" dirty="0" smtClean="0">
                <a:latin typeface="Arial" pitchFamily="34" charset="0"/>
                <a:cs typeface="Arial" pitchFamily="34" charset="0"/>
              </a:rPr>
              <a:t>nova concepziun da la gulivaziun da finanzas e da la repartiziun da las incumbensas tranter il chantun e las vischnancas (NGF grischuna) refusada dal pievel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endParaRPr kumimoji="0" lang="rm-CH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Textplatzhalter 2"/>
          <p:cNvSpPr txBox="1">
            <a:spLocks/>
          </p:cNvSpPr>
          <p:nvPr/>
        </p:nvSpPr>
        <p:spPr>
          <a:xfrm>
            <a:off x="539552" y="2780928"/>
            <a:ext cx="8352928" cy="300027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spcBef>
                <a:spcPct val="20000"/>
              </a:spcBef>
              <a:defRPr/>
            </a:pPr>
            <a:r>
              <a:rPr kumimoji="0" lang="rm-CH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Stgaffì</a:t>
            </a:r>
            <a:r>
              <a:rPr lang="rm-CH" dirty="0" smtClean="0"/>
              <a:t> </a:t>
            </a:r>
            <a:r>
              <a:rPr lang="rm-CH" sz="1600" b="1" dirty="0" smtClean="0"/>
              <a:t>cundiziuns generalas impurtantas per </a:t>
            </a:r>
            <a:r>
              <a:rPr kumimoji="0" lang="rm-CH" sz="16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l'avegnir</a:t>
            </a:r>
            <a:endParaRPr kumimoji="0" lang="rm-CH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platzhalter 3"/>
          <p:cNvSpPr txBox="1">
            <a:spLocks/>
          </p:cNvSpPr>
          <p:nvPr/>
        </p:nvSpPr>
        <p:spPr>
          <a:xfrm>
            <a:off x="424110" y="1772816"/>
            <a:ext cx="8396362" cy="864096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11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Cuntanscher la finamira	ademplì	ademplì per gronda part	ademplì</a:t>
            </a:r>
            <a:r>
              <a:rPr kumimoji="0" lang="rm-CH" sz="11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per part	betg ademplì           total</a:t>
            </a:r>
            <a:endParaRPr kumimoji="0" lang="rm-CH" sz="11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11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fin la fin da l'onn</a:t>
            </a:r>
            <a:r>
              <a:rPr kumimoji="0" lang="rm-CH" sz="11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2011	    3	             21		             5		          1	             30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rm-CH" sz="1100" dirty="0" smtClean="0">
                <a:latin typeface="Arial" pitchFamily="34" charset="0"/>
                <a:cs typeface="Arial" pitchFamily="34" charset="0"/>
              </a:rPr>
              <a:t>- fin la fin da l'onn 2012	   11	             15		             3		          1	             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84759"/>
            <a:ext cx="8181975" cy="300027"/>
          </a:xfrm>
        </p:spPr>
        <p:txBody>
          <a:bodyPr/>
          <a:lstStyle/>
          <a:p>
            <a:r>
              <a:rPr lang="rm-CH" dirty="0" smtClean="0"/>
              <a:t>Emprima examinaziun da las incumbensas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856224"/>
            <a:ext cx="8208715" cy="4453096"/>
          </a:xfrm>
        </p:spPr>
        <p:txBody>
          <a:bodyPr/>
          <a:lstStyle/>
          <a:p>
            <a:r>
              <a:rPr lang="rm-CH" b="0" dirty="0" smtClean="0">
                <a:solidFill>
                  <a:schemeClr val="tx1"/>
                </a:solidFill>
              </a:rPr>
              <a:t>Incarica tenor l'art. </a:t>
            </a:r>
            <a:r>
              <a:rPr lang="rm-CH" b="1" dirty="0" smtClean="0">
                <a:solidFill>
                  <a:schemeClr val="tx1"/>
                </a:solidFill>
              </a:rPr>
              <a:t>78 </a:t>
            </a:r>
            <a:r>
              <a:rPr lang="rm-CH" dirty="0" smtClean="0">
                <a:solidFill>
                  <a:schemeClr val="tx1"/>
                </a:solidFill>
              </a:rPr>
              <a:t>CC </a:t>
            </a:r>
            <a:r>
              <a:rPr lang="rm-CH" b="0" dirty="0" smtClean="0">
                <a:solidFill>
                  <a:schemeClr val="tx1"/>
                </a:solidFill>
              </a:rPr>
              <a:t>examinaziun da las incumbensas</a:t>
            </a:r>
          </a:p>
          <a:p>
            <a:pPr>
              <a:buFont typeface="Symbol" pitchFamily="18" charset="2"/>
              <a:buChar char="-"/>
            </a:pPr>
            <a:r>
              <a:rPr lang="rm-CH" sz="1200" b="0" dirty="0" smtClean="0">
                <a:solidFill>
                  <a:schemeClr val="tx1"/>
                </a:solidFill>
              </a:rPr>
              <a:t>incumbensas publicas ston vegnir controlladas periodicamain, sch'ellas èn necessarias, efficazias e finanziablas</a:t>
            </a:r>
          </a:p>
          <a:p>
            <a:r>
              <a:rPr lang="rm-CH" sz="1200" b="0" dirty="0" smtClean="0">
                <a:solidFill>
                  <a:schemeClr val="tx1"/>
                </a:solidFill>
              </a:rPr>
              <a:t>realisaziun pragmatica cun integrar en il process da las planisaziuns politicas:</a:t>
            </a:r>
          </a:p>
          <a:p>
            <a:pPr>
              <a:buFont typeface="Symbol" pitchFamily="18" charset="2"/>
              <a:buChar char="-"/>
            </a:pPr>
            <a:r>
              <a:rPr lang="rm-CH" sz="1200" b="0" dirty="0" smtClean="0">
                <a:solidFill>
                  <a:schemeClr val="tx1"/>
                </a:solidFill>
              </a:rPr>
              <a:t>realisà l'emprima giada il 2010 sco stgalim preliminar tar l'elavuraziun dal program da la regenza 2013-2016 </a:t>
            </a:r>
          </a:p>
          <a:p>
            <a:pPr>
              <a:buFont typeface="Symbol" pitchFamily="18" charset="2"/>
              <a:buChar char="-"/>
            </a:pPr>
            <a:r>
              <a:rPr lang="rm-CH" sz="1200" b="0" dirty="0" smtClean="0">
                <a:solidFill>
                  <a:schemeClr val="tx1"/>
                </a:solidFill>
              </a:rPr>
              <a:t>controlla cumplessiva da 113 incumbensas</a:t>
            </a:r>
          </a:p>
          <a:p>
            <a:pPr>
              <a:buFont typeface="Symbol" pitchFamily="18" charset="2"/>
              <a:buChar char="-"/>
            </a:pPr>
            <a:r>
              <a:rPr lang="rm-CH" sz="1200" b="0" dirty="0" smtClean="0">
                <a:solidFill>
                  <a:schemeClr val="tx1"/>
                </a:solidFill>
              </a:rPr>
              <a:t>controlla detagliada da 31 incumbensas – da quellas 25 incaricas da la regenza</a:t>
            </a:r>
          </a:p>
          <a:p>
            <a:r>
              <a:rPr lang="rm-CH" sz="1200" b="0" dirty="0" smtClean="0">
                <a:solidFill>
                  <a:schemeClr val="tx1"/>
                </a:solidFill>
              </a:rPr>
              <a:t>Resultats:</a:t>
            </a:r>
          </a:p>
          <a:p>
            <a:pPr>
              <a:buFont typeface="Symbol" pitchFamily="18" charset="2"/>
              <a:buChar char="-"/>
            </a:pPr>
            <a:r>
              <a:rPr lang="rm-CH" sz="1200" dirty="0" smtClean="0">
                <a:solidFill>
                  <a:schemeClr val="tx1"/>
                </a:solidFill>
              </a:rPr>
              <a:t>betg renunziar ad incumbensas da basa dal stadi – betg avrir champs d'incumbensas totalmain novs</a:t>
            </a:r>
          </a:p>
          <a:p>
            <a:pPr>
              <a:buFont typeface="Symbol" pitchFamily="18" charset="2"/>
              <a:buChar char="-"/>
            </a:pPr>
            <a:r>
              <a:rPr lang="rm-CH" sz="1200" b="0" dirty="0" smtClean="0">
                <a:solidFill>
                  <a:schemeClr val="tx1"/>
                </a:solidFill>
              </a:rPr>
              <a:t>integrà </a:t>
            </a:r>
            <a:r>
              <a:rPr lang="rm-CH" sz="1200" b="1" dirty="0" smtClean="0">
                <a:solidFill>
                  <a:schemeClr val="tx1"/>
                </a:solidFill>
              </a:rPr>
              <a:t>per part u dal tuttafatg</a:t>
            </a:r>
            <a:r>
              <a:rPr lang="rm-CH" sz="1200" dirty="0" smtClean="0">
                <a:solidFill>
                  <a:schemeClr val="tx1"/>
                </a:solidFill>
              </a:rPr>
              <a:t> 6 incumbensas</a:t>
            </a:r>
            <a:r>
              <a:rPr lang="rm-CH" sz="1200" b="0" dirty="0" smtClean="0">
                <a:solidFill>
                  <a:schemeClr val="tx1"/>
                </a:solidFill>
              </a:rPr>
              <a:t> da differents secturs </a:t>
            </a:r>
            <a:r>
              <a:rPr lang="rm-CH" sz="1200" dirty="0" smtClean="0">
                <a:solidFill>
                  <a:schemeClr val="tx1"/>
                </a:solidFill>
              </a:rPr>
              <a:t>en il program da la regenza</a:t>
            </a:r>
          </a:p>
          <a:p>
            <a:pPr>
              <a:buNone/>
            </a:pPr>
            <a:r>
              <a:rPr lang="rm-CH" sz="1200" dirty="0" smtClean="0">
                <a:solidFill>
                  <a:schemeClr val="tx1"/>
                </a:solidFill>
              </a:rPr>
              <a:t>2013-2016:</a:t>
            </a:r>
            <a:r>
              <a:rPr lang="rm-CH" sz="1200" b="0" dirty="0" smtClean="0">
                <a:solidFill>
                  <a:schemeClr val="tx1"/>
                </a:solidFill>
              </a:rPr>
              <a:t> fatgs giudizials, scolas medias, provediment d'aua, svilup dal lieu, industria</a:t>
            </a:r>
          </a:p>
          <a:p>
            <a:pPr>
              <a:buNone/>
            </a:pPr>
            <a:r>
              <a:rPr lang="rm-CH" sz="1200" b="0" dirty="0" smtClean="0">
                <a:solidFill>
                  <a:schemeClr val="tx1"/>
                </a:solidFill>
              </a:rPr>
              <a:t>e mastergn, svilup regiunal e gulivaziun da finanzas</a:t>
            </a:r>
          </a:p>
          <a:p>
            <a:r>
              <a:rPr lang="rm-CH" sz="1200" b="0" dirty="0" smtClean="0">
                <a:solidFill>
                  <a:schemeClr val="tx1"/>
                </a:solidFill>
              </a:rPr>
              <a:t>analisa da la politica da finanzas:</a:t>
            </a:r>
          </a:p>
          <a:p>
            <a:pPr>
              <a:buFont typeface="Symbol" pitchFamily="18" charset="2"/>
              <a:buChar char="-"/>
            </a:pPr>
            <a:r>
              <a:rPr lang="rm-CH" sz="1200" b="0" dirty="0" smtClean="0">
                <a:solidFill>
                  <a:schemeClr val="tx1"/>
                </a:solidFill>
              </a:rPr>
              <a:t>grevezzas supplementaras chaschunadas da projects chantunals da refurma ston vegnir cumpensadas</a:t>
            </a:r>
          </a:p>
          <a:p>
            <a:endParaRPr lang="rm-CH" sz="1200" b="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m-CH" sz="1200" dirty="0" smtClean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268760"/>
            <a:ext cx="8181975" cy="300027"/>
          </a:xfrm>
        </p:spPr>
        <p:txBody>
          <a:bodyPr/>
          <a:lstStyle/>
          <a:p>
            <a:r>
              <a:rPr lang="rm-CH" dirty="0" smtClean="0"/>
              <a:t>Finamiras e maximas dal cussegl grond</a:t>
            </a:r>
          </a:p>
          <a:p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3923928" y="1772816"/>
            <a:ext cx="5112568" cy="4392488"/>
          </a:xfrm>
        </p:spPr>
        <p:txBody>
          <a:bodyPr/>
          <a:lstStyle/>
          <a:p>
            <a:pPr marL="180975" indent="-180975">
              <a:lnSpc>
                <a:spcPct val="100000"/>
              </a:lnSpc>
            </a:pPr>
            <a:r>
              <a:rPr lang="rm-CH" b="0" dirty="0" smtClean="0">
                <a:solidFill>
                  <a:schemeClr val="tx1"/>
                </a:solidFill>
              </a:rPr>
              <a:t>Il </a:t>
            </a:r>
            <a:r>
              <a:rPr lang="rm-CH" dirty="0" smtClean="0">
                <a:solidFill>
                  <a:schemeClr val="tx1"/>
                </a:solidFill>
              </a:rPr>
              <a:t>cussegl grond</a:t>
            </a:r>
            <a:r>
              <a:rPr lang="rm-CH" b="0" dirty="0" smtClean="0">
                <a:solidFill>
                  <a:schemeClr val="tx1"/>
                </a:solidFill>
              </a:rPr>
              <a:t> relascha las </a:t>
            </a:r>
            <a:r>
              <a:rPr lang="rm-CH" dirty="0" smtClean="0">
                <a:solidFill>
                  <a:schemeClr val="tx1"/>
                </a:solidFill>
              </a:rPr>
              <a:t>finamiras e las directivas</a:t>
            </a:r>
            <a:r>
              <a:rPr lang="rm-CH" b="1" dirty="0" smtClean="0">
                <a:solidFill>
                  <a:schemeClr val="tx1"/>
                </a:solidFill>
              </a:rPr>
              <a:t> politicas surordinadas</a:t>
            </a:r>
            <a:r>
              <a:rPr lang="rm-CH" b="0" dirty="0" smtClean="0">
                <a:solidFill>
                  <a:schemeClr val="tx1"/>
                </a:solidFill>
              </a:rPr>
              <a:t> en il sectur da planisaziun.</a:t>
            </a:r>
          </a:p>
          <a:p>
            <a:pPr marL="180975" indent="-180975">
              <a:lnSpc>
                <a:spcPct val="100000"/>
              </a:lnSpc>
            </a:pPr>
            <a:r>
              <a:rPr lang="rm-CH" b="0" dirty="0" smtClean="0">
                <a:solidFill>
                  <a:schemeClr val="tx1"/>
                </a:solidFill>
              </a:rPr>
              <a:t>Ils 3 da settember 2011 ha il cussegl grond concludì tut en tut 13 directivas en 10 secturs politics.</a:t>
            </a:r>
          </a:p>
          <a:p>
            <a:pPr marL="180975" indent="-180975">
              <a:lnSpc>
                <a:spcPct val="100000"/>
              </a:lnSpc>
              <a:buNone/>
            </a:pPr>
            <a:endParaRPr lang="rm-CH" b="0" dirty="0" smtClean="0">
              <a:solidFill>
                <a:schemeClr val="tx1"/>
              </a:solidFill>
            </a:endParaRPr>
          </a:p>
          <a:p>
            <a:pPr marL="180975" indent="-180975">
              <a:lnSpc>
                <a:spcPct val="100000"/>
              </a:lnSpc>
              <a:buNone/>
            </a:pPr>
            <a:endParaRPr lang="rm-CH" b="0" dirty="0" smtClean="0">
              <a:solidFill>
                <a:schemeClr val="tx1"/>
              </a:solidFill>
            </a:endParaRPr>
          </a:p>
          <a:p>
            <a:pPr marL="180975" indent="-180975">
              <a:lnSpc>
                <a:spcPct val="100000"/>
              </a:lnSpc>
            </a:pPr>
            <a:r>
              <a:rPr lang="rm-CH" b="0" dirty="0" smtClean="0">
                <a:solidFill>
                  <a:schemeClr val="tx1"/>
                </a:solidFill>
              </a:rPr>
              <a:t>A norma dals princips sco er resguardond ils meds finanzials che stattan a disposiziun ha la </a:t>
            </a:r>
            <a:r>
              <a:rPr lang="rm-CH" b="1" dirty="0" smtClean="0">
                <a:solidFill>
                  <a:schemeClr val="tx1"/>
                </a:solidFill>
              </a:rPr>
              <a:t>regenza </a:t>
            </a:r>
            <a:r>
              <a:rPr lang="rm-CH" b="0" dirty="0" smtClean="0">
                <a:solidFill>
                  <a:schemeClr val="tx1"/>
                </a:solidFill>
              </a:rPr>
              <a:t>definì sinaquai 7 </a:t>
            </a:r>
            <a:r>
              <a:rPr lang="rm-CH" dirty="0" smtClean="0">
                <a:solidFill>
                  <a:schemeClr val="tx1"/>
                </a:solidFill>
              </a:rPr>
              <a:t>champs d'acziun</a:t>
            </a:r>
            <a:r>
              <a:rPr lang="rm-CH" b="0" dirty="0" smtClean="0">
                <a:solidFill>
                  <a:schemeClr val="tx1"/>
                </a:solidFill>
              </a:rPr>
              <a:t> e 25 puncts centrals da svilup concrets e mesiras concretas.</a:t>
            </a:r>
          </a:p>
          <a:p>
            <a:pPr marL="180975" indent="-180975">
              <a:lnSpc>
                <a:spcPct val="100000"/>
              </a:lnSpc>
            </a:pPr>
            <a:r>
              <a:rPr lang="rm-CH" dirty="0" smtClean="0">
                <a:solidFill>
                  <a:schemeClr val="tx1"/>
                </a:solidFill>
              </a:rPr>
              <a:t>Il </a:t>
            </a:r>
            <a:r>
              <a:rPr lang="rm-CH" b="1" dirty="0" smtClean="0">
                <a:solidFill>
                  <a:schemeClr val="tx1"/>
                </a:solidFill>
              </a:rPr>
              <a:t>program da la regenza</a:t>
            </a:r>
            <a:r>
              <a:rPr lang="rm-CH" dirty="0" smtClean="0">
                <a:solidFill>
                  <a:schemeClr val="tx1"/>
                </a:solidFill>
              </a:rPr>
              <a:t> </a:t>
            </a:r>
            <a:r>
              <a:rPr lang="rm-CH" b="0" dirty="0" smtClean="0">
                <a:solidFill>
                  <a:schemeClr val="tx1"/>
                </a:solidFill>
              </a:rPr>
              <a:t>sa concentrescha sin ina selecziun da temas e </a:t>
            </a:r>
            <a:r>
              <a:rPr lang="rm-CH" dirty="0" smtClean="0">
                <a:solidFill>
                  <a:schemeClr val="tx1"/>
                </a:solidFill>
              </a:rPr>
              <a:t>n'ha </a:t>
            </a:r>
            <a:r>
              <a:rPr lang="rm-CH" b="1" dirty="0" smtClean="0">
                <a:solidFill>
                  <a:schemeClr val="tx1"/>
                </a:solidFill>
              </a:rPr>
              <a:t>nagin caracter cumplet.</a:t>
            </a:r>
          </a:p>
          <a:p>
            <a:pPr marL="180975" indent="-180975">
              <a:lnSpc>
                <a:spcPct val="100000"/>
              </a:lnSpc>
              <a:buNone/>
            </a:pPr>
            <a:endParaRPr lang="rm-CH" b="0" dirty="0" smtClean="0">
              <a:solidFill>
                <a:schemeClr val="tx1"/>
              </a:solidFill>
            </a:endParaRPr>
          </a:p>
          <a:p>
            <a:pPr marL="180975" indent="-180975">
              <a:lnSpc>
                <a:spcPct val="100000"/>
              </a:lnSpc>
            </a:pPr>
            <a:r>
              <a:rPr lang="rm-CH" b="0" dirty="0" smtClean="0">
                <a:solidFill>
                  <a:schemeClr val="tx1"/>
                </a:solidFill>
              </a:rPr>
              <a:t>Ils puncts centrals da las activitads guvernamentalas da la regenza ch'èn cuntegnids en il program vegnan mintgamai concretisads en ils programs annuals. </a:t>
            </a:r>
          </a:p>
          <a:p>
            <a:pPr marL="180975" indent="-180975">
              <a:lnSpc>
                <a:spcPct val="100000"/>
              </a:lnSpc>
            </a:pPr>
            <a:endParaRPr lang="rm-CH" b="0" dirty="0" smtClean="0">
              <a:solidFill>
                <a:schemeClr val="tx1"/>
              </a:solidFill>
            </a:endParaRPr>
          </a:p>
          <a:p>
            <a:pPr marL="180975" indent="-180975">
              <a:lnSpc>
                <a:spcPct val="100000"/>
              </a:lnSpc>
            </a:pPr>
            <a:r>
              <a:rPr lang="rm-CH" b="0" dirty="0" smtClean="0">
                <a:solidFill>
                  <a:schemeClr val="tx1"/>
                </a:solidFill>
              </a:rPr>
              <a:t>In bun controlling garantescha planisaziuns successivas che vegnan adattadas permanentamain a las novas circumstanzas. </a:t>
            </a:r>
          </a:p>
          <a:p>
            <a:pPr marL="180975" indent="-180975">
              <a:lnSpc>
                <a:spcPct val="100000"/>
              </a:lnSpc>
              <a:buNone/>
            </a:pPr>
            <a:endParaRPr lang="rm-CH" b="0" dirty="0" smtClean="0">
              <a:solidFill>
                <a:schemeClr val="tx1"/>
              </a:solidFill>
            </a:endParaRPr>
          </a:p>
          <a:p>
            <a:pPr marL="180975" indent="-180975">
              <a:lnSpc>
                <a:spcPct val="100000"/>
              </a:lnSpc>
              <a:buNone/>
            </a:pPr>
            <a:endParaRPr lang="rm-CH" b="0" dirty="0" smtClean="0">
              <a:solidFill>
                <a:schemeClr val="tx1"/>
              </a:solidFill>
            </a:endParaRPr>
          </a:p>
          <a:p>
            <a:endParaRPr lang="rm-CH" b="0" dirty="0" smtClean="0">
              <a:solidFill>
                <a:schemeClr val="tx1"/>
              </a:solidFill>
            </a:endParaRPr>
          </a:p>
          <a:p>
            <a:endParaRPr lang="rm-CH" dirty="0" smtClean="0">
              <a:solidFill>
                <a:schemeClr val="tx1"/>
              </a:solidFill>
            </a:endParaRPr>
          </a:p>
          <a:p>
            <a:endParaRPr lang="rm-CH" dirty="0" smtClean="0">
              <a:solidFill>
                <a:schemeClr val="tx1"/>
              </a:solidFill>
            </a:endParaRPr>
          </a:p>
          <a:p>
            <a:endParaRPr lang="rm-CH" dirty="0" smtClean="0">
              <a:solidFill>
                <a:schemeClr val="tx1"/>
              </a:solidFill>
            </a:endParaRPr>
          </a:p>
          <a:p>
            <a:endParaRPr lang="rm-CH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755576" y="1628800"/>
            <a:ext cx="2952328" cy="10801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m-CH" sz="1200" b="1" dirty="0" smtClean="0">
                <a:solidFill>
                  <a:schemeClr val="tx1"/>
                </a:solidFill>
              </a:rPr>
              <a:t>Rapport da la cumissiun</a:t>
            </a:r>
          </a:p>
          <a:p>
            <a:pPr algn="ctr"/>
            <a:r>
              <a:rPr lang="rm-CH" sz="1200" b="1" dirty="0" smtClean="0">
                <a:solidFill>
                  <a:schemeClr val="tx1"/>
                </a:solidFill>
              </a:rPr>
              <a:t> per politica da stadi e strategia </a:t>
            </a:r>
          </a:p>
          <a:p>
            <a:pPr algn="ctr"/>
            <a:endParaRPr lang="rm-CH" sz="600" b="1" dirty="0" smtClean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755576" y="2924944"/>
            <a:ext cx="2952328" cy="1440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m-CH" sz="1200" b="1" dirty="0" smtClean="0">
                <a:solidFill>
                  <a:schemeClr val="tx1"/>
                </a:solidFill>
              </a:rPr>
              <a:t>Program da la regenza e</a:t>
            </a:r>
          </a:p>
          <a:p>
            <a:pPr algn="ctr"/>
            <a:r>
              <a:rPr lang="rm-CH" sz="1200" b="1" dirty="0" smtClean="0">
                <a:solidFill>
                  <a:schemeClr val="tx1"/>
                </a:solidFill>
              </a:rPr>
              <a:t>plan da finanzas 2013-2016</a:t>
            </a:r>
          </a:p>
        </p:txBody>
      </p:sp>
      <p:cxnSp>
        <p:nvCxnSpPr>
          <p:cNvPr id="10" name="Gerade Verbindung mit Pfeil 9"/>
          <p:cNvCxnSpPr>
            <a:stCxn id="6" idx="2"/>
            <a:endCxn id="8" idx="0"/>
          </p:cNvCxnSpPr>
          <p:nvPr/>
        </p:nvCxnSpPr>
        <p:spPr>
          <a:xfrm rot="5400000">
            <a:off x="2123728" y="28169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755576" y="4581128"/>
            <a:ext cx="2952328" cy="72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m-CH" sz="1200" b="1" dirty="0" smtClean="0">
                <a:solidFill>
                  <a:schemeClr val="tx1"/>
                </a:solidFill>
              </a:rPr>
              <a:t>Program da l'onn e preventiv</a:t>
            </a:r>
          </a:p>
          <a:p>
            <a:pPr algn="ctr"/>
            <a:r>
              <a:rPr lang="rm-CH" sz="1200" dirty="0" smtClean="0">
                <a:solidFill>
                  <a:schemeClr val="tx1"/>
                </a:solidFill>
              </a:rPr>
              <a:t>2013 - 2014 - 2015 - 2016 </a:t>
            </a:r>
            <a:endParaRPr lang="rm-CH" sz="1200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55576" y="5445224"/>
            <a:ext cx="2952328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m-CH" sz="1200" b="1" dirty="0" smtClean="0">
                <a:solidFill>
                  <a:schemeClr val="tx1"/>
                </a:solidFill>
              </a:rPr>
              <a:t>Controlling</a:t>
            </a:r>
          </a:p>
          <a:p>
            <a:pPr algn="ctr"/>
            <a:r>
              <a:rPr lang="rm-CH" sz="1200" dirty="0" smtClean="0">
                <a:solidFill>
                  <a:schemeClr val="tx1"/>
                </a:solidFill>
              </a:rPr>
              <a:t>2013 - 2014 - 2015 - 2016 </a:t>
            </a:r>
            <a:endParaRPr lang="rm-CH" sz="1200" dirty="0">
              <a:solidFill>
                <a:schemeClr val="tx1"/>
              </a:solidFill>
            </a:endParaRPr>
          </a:p>
        </p:txBody>
      </p:sp>
      <p:cxnSp>
        <p:nvCxnSpPr>
          <p:cNvPr id="16" name="Gerade Verbindung mit Pfeil 15"/>
          <p:cNvCxnSpPr>
            <a:stCxn id="8" idx="2"/>
            <a:endCxn id="11" idx="0"/>
          </p:cNvCxnSpPr>
          <p:nvPr/>
        </p:nvCxnSpPr>
        <p:spPr>
          <a:xfrm rot="5400000">
            <a:off x="2123728" y="447311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stCxn id="11" idx="2"/>
            <a:endCxn id="12" idx="0"/>
          </p:cNvCxnSpPr>
          <p:nvPr/>
        </p:nvCxnSpPr>
        <p:spPr>
          <a:xfrm rot="5400000">
            <a:off x="2159732" y="5373216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winkelte Verbindung 19"/>
          <p:cNvCxnSpPr>
            <a:stCxn id="12" idx="1"/>
            <a:endCxn id="11" idx="1"/>
          </p:cNvCxnSpPr>
          <p:nvPr/>
        </p:nvCxnSpPr>
        <p:spPr>
          <a:xfrm rot="10800000">
            <a:off x="755576" y="4941168"/>
            <a:ext cx="1588" cy="828092"/>
          </a:xfrm>
          <a:prstGeom prst="bent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winkelte Verbindung 23"/>
          <p:cNvCxnSpPr>
            <a:stCxn id="12" idx="1"/>
            <a:endCxn id="8" idx="1"/>
          </p:cNvCxnSpPr>
          <p:nvPr/>
        </p:nvCxnSpPr>
        <p:spPr>
          <a:xfrm rot="10800000">
            <a:off x="755576" y="3645024"/>
            <a:ext cx="1588" cy="2124236"/>
          </a:xfrm>
          <a:prstGeom prst="bent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rm-CH" dirty="0" smtClean="0"/>
              <a:t>Champs d'acziun 2013-2016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237072"/>
          </a:xfrm>
        </p:spPr>
        <p:txBody>
          <a:bodyPr/>
          <a:lstStyle/>
          <a:p>
            <a:pPr>
              <a:buNone/>
            </a:pPr>
            <a:r>
              <a:rPr lang="rm-CH" dirty="0" smtClean="0">
                <a:solidFill>
                  <a:schemeClr val="tx1"/>
                </a:solidFill>
              </a:rPr>
              <a:t>"La populaziun grischuna e l'economia grischuna creschan sut la media cumpareglià cun il rest da la Svizra. La finamira principala dal program da la regenza è quella da promover la creschientscha da l'economia e d'augmentar uschia l'attractivitad dal Grischun sco lieu d'economia, da lavur e da domicil. En vista al svilup demografic ed a la mancanza dals meds finanzialas che sa mussan vegnan ad esser necessaris sforzs spezials per cuntanscher questa finamira."</a:t>
            </a:r>
          </a:p>
          <a:p>
            <a:r>
              <a:rPr lang="rm-CH" b="0" dirty="0" smtClean="0">
                <a:solidFill>
                  <a:schemeClr val="tx1"/>
                </a:solidFill>
              </a:rPr>
              <a:t>Champs d'agir:</a:t>
            </a:r>
          </a:p>
          <a:p>
            <a:pPr>
              <a:buFont typeface="+mj-lt"/>
              <a:buAutoNum type="arabicPeriod"/>
            </a:pPr>
            <a:r>
              <a:rPr lang="rm-CH" b="0" dirty="0" smtClean="0">
                <a:solidFill>
                  <a:schemeClr val="tx1"/>
                </a:solidFill>
              </a:rPr>
              <a:t>"Augmentar la creschientscha economica"</a:t>
            </a:r>
          </a:p>
          <a:p>
            <a:pPr>
              <a:buFont typeface="+mj-lt"/>
              <a:buAutoNum type="arabicPeriod"/>
            </a:pPr>
            <a:r>
              <a:rPr lang="rm-CH" b="0" dirty="0" smtClean="0">
                <a:solidFill>
                  <a:schemeClr val="tx1"/>
                </a:solidFill>
              </a:rPr>
              <a:t>"Sa sviluppar sco spazi da lavurar e da viver attractiv"</a:t>
            </a:r>
          </a:p>
          <a:p>
            <a:pPr>
              <a:buFont typeface="+mj-lt"/>
              <a:buAutoNum type="arabicPeriod"/>
            </a:pPr>
            <a:r>
              <a:rPr lang="rm-CH" b="0" dirty="0" smtClean="0">
                <a:solidFill>
                  <a:schemeClr val="tx1"/>
                </a:solidFill>
              </a:rPr>
              <a:t>"Simplifitgar structuras e proceduras e las render pli accessiblas per las burgaisas e per ils burgais"</a:t>
            </a:r>
          </a:p>
          <a:p>
            <a:pPr>
              <a:buFont typeface="+mj-lt"/>
              <a:buAutoNum type="arabicPeriod"/>
            </a:pPr>
            <a:r>
              <a:rPr lang="rm-CH" b="0" dirty="0" smtClean="0">
                <a:solidFill>
                  <a:schemeClr val="tx1"/>
                </a:solidFill>
              </a:rPr>
              <a:t>"Procurar per ina buna furmaziun e per ina ferma identitad"</a:t>
            </a:r>
          </a:p>
          <a:p>
            <a:pPr>
              <a:buFont typeface="+mj-lt"/>
              <a:buAutoNum type="arabicPeriod"/>
            </a:pPr>
            <a:r>
              <a:rPr lang="rm-CH" b="0" dirty="0" smtClean="0">
                <a:solidFill>
                  <a:schemeClr val="tx1"/>
                </a:solidFill>
              </a:rPr>
              <a:t>"Profitar d'in ambient intact sco chapital per il futur"</a:t>
            </a:r>
          </a:p>
          <a:p>
            <a:pPr>
              <a:buFont typeface="+mj-lt"/>
              <a:buAutoNum type="arabicPeriod"/>
            </a:pPr>
            <a:r>
              <a:rPr lang="rm-CH" b="0" dirty="0" smtClean="0">
                <a:solidFill>
                  <a:schemeClr val="tx1"/>
                </a:solidFill>
              </a:rPr>
              <a:t>"Promover l'integraziun e la segirezza"</a:t>
            </a:r>
          </a:p>
          <a:p>
            <a:pPr>
              <a:buFont typeface="+mj-lt"/>
              <a:buAutoNum type="arabicPeriod"/>
            </a:pPr>
            <a:r>
              <a:rPr lang="rm-CH" b="0" dirty="0" smtClean="0">
                <a:solidFill>
                  <a:schemeClr val="tx1"/>
                </a:solidFill>
              </a:rPr>
              <a:t>"Garantir ina qualitad da viver fitg buna ed ina segiranza sociala"</a:t>
            </a:r>
          </a:p>
          <a:p>
            <a:endParaRPr lang="rm-CH" b="0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rm-CH" dirty="0" smtClean="0"/>
              <a:t>Intenziuns strategicas e puncts dal program tschernids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453096"/>
          </a:xfrm>
        </p:spPr>
        <p:txBody>
          <a:bodyPr/>
          <a:lstStyle/>
          <a:p>
            <a:pPr indent="0">
              <a:buNone/>
            </a:pPr>
            <a:r>
              <a:rPr lang="rm-CH" sz="1600" dirty="0" smtClean="0">
                <a:solidFill>
                  <a:schemeClr val="accent6">
                    <a:lumMod val="75000"/>
                  </a:schemeClr>
                </a:solidFill>
              </a:rPr>
              <a:t>"Augmentar la creschientscha economica"</a:t>
            </a:r>
          </a:p>
          <a:p>
            <a:pPr indent="0">
              <a:buNone/>
            </a:pPr>
            <a:endParaRPr lang="rm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Svilup economic </a:t>
            </a:r>
            <a:r>
              <a:rPr lang="rm-CH" b="0" dirty="0" smtClean="0">
                <a:solidFill>
                  <a:schemeClr val="tx1"/>
                </a:solidFill>
              </a:rPr>
              <a:t>– Intensivar la promoziun da manschis industrials orientads a l'export (svilup dal lieu), dal turissem sco sectur d'export sco er dal svilup regiunal; </a:t>
            </a:r>
            <a:r>
              <a:rPr lang="rm-CH" b="1" dirty="0" smtClean="0">
                <a:solidFill>
                  <a:schemeClr val="tx1"/>
                </a:solidFill>
              </a:rPr>
              <a:t>revisiun totala da la lescha per il svilup economic</a:t>
            </a:r>
            <a:r>
              <a:rPr lang="rm-CH" b="0" dirty="0" smtClean="0">
                <a:solidFill>
                  <a:schemeClr val="tx1"/>
                </a:solidFill>
              </a:rPr>
              <a:t>.</a:t>
            </a:r>
          </a:p>
          <a:p>
            <a:pPr marL="180975" indent="-180975"/>
            <a:endParaRPr lang="rm-CH" sz="600" b="0" dirty="0" smtClean="0">
              <a:solidFill>
                <a:schemeClr val="tx1"/>
              </a:solidFill>
            </a:endParaRP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Producziun d'electricitad</a:t>
            </a:r>
            <a:r>
              <a:rPr lang="rm-CH" b="0" dirty="0" smtClean="0">
                <a:solidFill>
                  <a:schemeClr val="tx1"/>
                </a:solidFill>
              </a:rPr>
              <a:t> – </a:t>
            </a:r>
            <a:r>
              <a:rPr lang="rm-CH" b="1" dirty="0" smtClean="0">
                <a:solidFill>
                  <a:schemeClr val="tx1"/>
                </a:solidFill>
              </a:rPr>
              <a:t>Optimar ed amplifitgar la forza idraulica</a:t>
            </a:r>
            <a:r>
              <a:rPr lang="rm-CH" b="0" dirty="0" smtClean="0">
                <a:solidFill>
                  <a:schemeClr val="tx1"/>
                </a:solidFill>
              </a:rPr>
              <a:t>, construir ulteriurs implants che produceschan energias regenerablas e – grazia ad ina </a:t>
            </a:r>
            <a:r>
              <a:rPr lang="rm-CH" b="1" dirty="0" smtClean="0">
                <a:solidFill>
                  <a:schemeClr val="tx1"/>
                </a:solidFill>
              </a:rPr>
              <a:t>politica d'in return al proprietari</a:t>
            </a:r>
            <a:r>
              <a:rPr lang="rm-CH" b="0" dirty="0" smtClean="0">
                <a:solidFill>
                  <a:schemeClr val="tx1"/>
                </a:solidFill>
              </a:rPr>
              <a:t> avantagiusa per il Grischun – profitar da potenzials per producir energia en moda persistenta sco er augmentar la </a:t>
            </a:r>
            <a:r>
              <a:rPr lang="rm-CH" b="1" dirty="0" smtClean="0">
                <a:solidFill>
                  <a:schemeClr val="tx1"/>
                </a:solidFill>
              </a:rPr>
              <a:t>valurisaziun en quest sectur ch'è impurtant per l'economia publica da las vischnancas e dal chantun</a:t>
            </a:r>
            <a:r>
              <a:rPr lang="rm-CH" b="0" dirty="0" smtClean="0">
                <a:solidFill>
                  <a:schemeClr val="tx1"/>
                </a:solidFill>
              </a:rPr>
              <a:t>.</a:t>
            </a:r>
          </a:p>
          <a:p>
            <a:pPr marL="180975" indent="-180975"/>
            <a:endParaRPr lang="rm-CH" sz="600" b="0" dirty="0" smtClean="0">
              <a:solidFill>
                <a:schemeClr val="tx1"/>
              </a:solidFill>
            </a:endParaRP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Economia forestala</a:t>
            </a:r>
            <a:r>
              <a:rPr lang="rm-CH" b="0" dirty="0" smtClean="0">
                <a:solidFill>
                  <a:schemeClr val="tx1"/>
                </a:solidFill>
              </a:rPr>
              <a:t> – Reducir ad in minimum la dependenza da la tgira dals guauds da protecziun dal martgà da laina;</a:t>
            </a:r>
            <a:r>
              <a:rPr lang="rm-CH" dirty="0" smtClean="0">
                <a:solidFill>
                  <a:schemeClr val="tx1"/>
                </a:solidFill>
              </a:rPr>
              <a:t> optimar l'economia forestala e promover la vendita da laina;</a:t>
            </a:r>
            <a:r>
              <a:rPr lang="rm-CH" b="0" dirty="0" smtClean="0">
                <a:solidFill>
                  <a:schemeClr val="tx1"/>
                </a:solidFill>
              </a:rPr>
              <a:t> cuntanscher a media vista ina structura economica cumpetitiva en la branscha da guaud e da laina.</a:t>
            </a:r>
          </a:p>
          <a:p>
            <a:endParaRPr lang="rm-CH" b="0" dirty="0" smtClean="0"/>
          </a:p>
          <a:p>
            <a:endParaRPr lang="rm-CH" b="0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rm-CH" dirty="0" smtClean="0"/>
              <a:t>Intenziuns strategicas e puncts dal program tschernids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453096"/>
          </a:xfrm>
        </p:spPr>
        <p:txBody>
          <a:bodyPr/>
          <a:lstStyle/>
          <a:p>
            <a:pPr indent="0">
              <a:buNone/>
            </a:pPr>
            <a:r>
              <a:rPr lang="rm-CH" sz="1600" dirty="0" smtClean="0">
                <a:solidFill>
                  <a:schemeClr val="accent6">
                    <a:lumMod val="75000"/>
                  </a:schemeClr>
                </a:solidFill>
              </a:rPr>
              <a:t>"Sa sviluppar sco spazi da lavurar e da viver attractiv"</a:t>
            </a:r>
          </a:p>
          <a:p>
            <a:pPr indent="0">
              <a:buNone/>
            </a:pPr>
            <a:endParaRPr lang="rm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Svilup dal spazi e da l'abitadi</a:t>
            </a:r>
            <a:r>
              <a:rPr lang="rm-CH" b="0" dirty="0" smtClean="0">
                <a:solidFill>
                  <a:schemeClr val="tx1"/>
                </a:solidFill>
              </a:rPr>
              <a:t> – Elavurar ina </a:t>
            </a:r>
            <a:r>
              <a:rPr lang="rm-CH" dirty="0" smtClean="0">
                <a:solidFill>
                  <a:schemeClr val="tx1"/>
                </a:solidFill>
              </a:rPr>
              <a:t>strategia moderna per realisar il concept dal territori per la Svizra;</a:t>
            </a:r>
            <a:r>
              <a:rPr lang="rm-CH" b="0" dirty="0" smtClean="0">
                <a:solidFill>
                  <a:schemeClr val="tx1"/>
                </a:solidFill>
              </a:rPr>
              <a:t> promover il svilup per viver e per lavurar a lieus centrals; rinforzar la protecziun dal terren cultivà prezius tras directivas strategicas per planisaziuns posteriuras e per svilups da projects gronds sco er – cun agid d'in plan chantunal d'acziun – per promover grondas spessezzas da l'urbanisaziun.</a:t>
            </a:r>
          </a:p>
          <a:p>
            <a:pPr marL="180975" indent="-180975"/>
            <a:endParaRPr lang="rm-CH" sz="600" b="0" dirty="0" smtClean="0">
              <a:solidFill>
                <a:schemeClr val="tx1"/>
              </a:solidFill>
            </a:endParaRP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Mantegniment da vias e traffic da transit – </a:t>
            </a:r>
            <a:r>
              <a:rPr lang="rm-CH" b="0" dirty="0" smtClean="0">
                <a:solidFill>
                  <a:schemeClr val="tx1"/>
                </a:solidFill>
              </a:rPr>
              <a:t>Metter a disposiziun </a:t>
            </a:r>
            <a:r>
              <a:rPr lang="rm-CH" dirty="0" smtClean="0">
                <a:solidFill>
                  <a:schemeClr val="tx1"/>
                </a:solidFill>
              </a:rPr>
              <a:t>ina rait da vias</a:t>
            </a:r>
            <a:r>
              <a:rPr lang="rm-CH" b="0" dirty="0" smtClean="0">
                <a:solidFill>
                  <a:schemeClr val="tx1"/>
                </a:solidFill>
              </a:rPr>
              <a:t> mantegnida bain, </a:t>
            </a:r>
            <a:r>
              <a:rPr lang="rm-CH" dirty="0" smtClean="0">
                <a:solidFill>
                  <a:schemeClr val="tx1"/>
                </a:solidFill>
              </a:rPr>
              <a:t>adequata</a:t>
            </a:r>
            <a:r>
              <a:rPr lang="rm-CH" b="0" dirty="0" smtClean="0">
                <a:solidFill>
                  <a:schemeClr val="tx1"/>
                </a:solidFill>
              </a:rPr>
              <a:t> e duvrabla permanentamain per avrir il territori chantunal </a:t>
            </a:r>
            <a:r>
              <a:rPr lang="rm-CH" dirty="0" smtClean="0">
                <a:solidFill>
                  <a:schemeClr val="tx1"/>
                </a:solidFill>
              </a:rPr>
              <a:t>per il traffic public </a:t>
            </a:r>
            <a:r>
              <a:rPr lang="rm-CH" b="0" dirty="0" smtClean="0">
                <a:solidFill>
                  <a:schemeClr val="tx1"/>
                </a:solidFill>
              </a:rPr>
              <a:t>e privat; </a:t>
            </a:r>
            <a:r>
              <a:rPr lang="rm-CH" dirty="0" smtClean="0">
                <a:solidFill>
                  <a:schemeClr val="tx1"/>
                </a:solidFill>
              </a:rPr>
              <a:t>nagin augment essenzial dal traffic supplementar</a:t>
            </a:r>
            <a:r>
              <a:rPr lang="rm-CH" b="0" dirty="0" smtClean="0">
                <a:solidFill>
                  <a:schemeClr val="tx1"/>
                </a:solidFill>
              </a:rPr>
              <a:t>, en spezial dal traffic pesant, sin l'axa dal San Bernardin pervia da la sanaziun dal tunnel da via dal Gottard.</a:t>
            </a:r>
          </a:p>
          <a:p>
            <a:pPr marL="180975" indent="-180975"/>
            <a:endParaRPr lang="rm-CH" b="0" dirty="0" smtClean="0"/>
          </a:p>
          <a:p>
            <a:endParaRPr lang="rm-CH" b="0" dirty="0" smtClean="0"/>
          </a:p>
          <a:p>
            <a:endParaRPr lang="rm-CH" b="0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rm-CH" dirty="0" smtClean="0"/>
              <a:t>Program da la regenza e</a:t>
            </a:r>
          </a:p>
          <a:p>
            <a:r>
              <a:rPr lang="rm-CH" dirty="0" smtClean="0"/>
              <a:t>plan da finanzas 2013-2016</a:t>
            </a:r>
          </a:p>
          <a:p>
            <a:endParaRPr lang="rm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rm-CH" dirty="0" smtClean="0"/>
              <a:t>Intenziuns strategicas e puncts dal program tschernids</a:t>
            </a:r>
            <a:endParaRPr lang="rm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453096"/>
          </a:xfrm>
        </p:spPr>
        <p:txBody>
          <a:bodyPr/>
          <a:lstStyle/>
          <a:p>
            <a:pPr indent="0">
              <a:buNone/>
            </a:pPr>
            <a:r>
              <a:rPr lang="rm-CH" sz="1600" dirty="0" smtClean="0">
                <a:solidFill>
                  <a:schemeClr val="accent6">
                    <a:lumMod val="75000"/>
                  </a:schemeClr>
                </a:solidFill>
              </a:rPr>
              <a:t>"Simplifitgar structuras e proceduras e las render pli accessiblas per las burgaisas e per ils burgais"</a:t>
            </a:r>
          </a:p>
          <a:p>
            <a:pPr indent="0">
              <a:buNone/>
            </a:pPr>
            <a:endParaRPr lang="rm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Qualitad dal sectur terziar e coordinaziun da las proceduras – Tgirar activamain </a:t>
            </a:r>
            <a:r>
              <a:rPr lang="rm-CH" b="0" dirty="0" smtClean="0">
                <a:solidFill>
                  <a:schemeClr val="tx1"/>
                </a:solidFill>
              </a:rPr>
              <a:t>investiders </a:t>
            </a:r>
            <a:r>
              <a:rPr lang="rm-CH" dirty="0" smtClean="0">
                <a:solidFill>
                  <a:schemeClr val="tx1"/>
                </a:solidFill>
              </a:rPr>
              <a:t>tras in post da consultaziun central cun cumpetenzas da decisiun correspundentas; </a:t>
            </a:r>
            <a:r>
              <a:rPr lang="rm-CH" b="0" dirty="0" smtClean="0">
                <a:solidFill>
                  <a:schemeClr val="tx1"/>
                </a:solidFill>
              </a:rPr>
              <a:t>controllar ed adattar ils andaments e las cumpetenzas en il rom da la revisiun totala da la lescha per il svilup economic.</a:t>
            </a:r>
          </a:p>
          <a:p>
            <a:pPr marL="180975" indent="-180975"/>
            <a:endParaRPr lang="rm-CH" sz="600" b="0" dirty="0" smtClean="0">
              <a:solidFill>
                <a:schemeClr val="tx1"/>
              </a:solidFill>
            </a:endParaRPr>
          </a:p>
          <a:p>
            <a:pPr marL="180975" indent="-180975"/>
            <a:r>
              <a:rPr lang="rm-CH" dirty="0" smtClean="0">
                <a:solidFill>
                  <a:schemeClr val="tx1"/>
                </a:solidFill>
              </a:rPr>
              <a:t>Refurma da vischnancas e dal territori</a:t>
            </a:r>
            <a:r>
              <a:rPr lang="rm-CH" b="0" dirty="0" smtClean="0">
                <a:solidFill>
                  <a:schemeClr val="tx1"/>
                </a:solidFill>
              </a:rPr>
              <a:t> – Realisar consequentamain la refurma da vischnancas, </a:t>
            </a:r>
            <a:r>
              <a:rPr lang="rm-CH" dirty="0" smtClean="0">
                <a:solidFill>
                  <a:schemeClr val="tx1"/>
                </a:solidFill>
              </a:rPr>
              <a:t>eliminar impediments da fusiun e crear stimuls da fusiun</a:t>
            </a:r>
            <a:r>
              <a:rPr lang="rm-CH" b="0" dirty="0" smtClean="0">
                <a:solidFill>
                  <a:schemeClr val="tx1"/>
                </a:solidFill>
              </a:rPr>
              <a:t>;</a:t>
            </a:r>
            <a:r>
              <a:rPr lang="rm-CH" dirty="0" smtClean="0">
                <a:solidFill>
                  <a:schemeClr val="tx1"/>
                </a:solidFill>
              </a:rPr>
              <a:t> </a:t>
            </a:r>
            <a:r>
              <a:rPr lang="rm-CH" b="0" dirty="0" smtClean="0">
                <a:solidFill>
                  <a:schemeClr val="tx1"/>
                </a:solidFill>
              </a:rPr>
              <a:t>sustegnair adequatamain projects da fusiun, stgaffir in unic plaun d'amez; fusiunar districts e corporaziuns regiunalas en las regiuns; </a:t>
            </a:r>
            <a:r>
              <a:rPr lang="rm-CH" dirty="0" smtClean="0">
                <a:solidFill>
                  <a:schemeClr val="tx1"/>
                </a:solidFill>
              </a:rPr>
              <a:t>refurma electorala suenter la refurma territoriala</a:t>
            </a:r>
            <a:r>
              <a:rPr lang="rm-CH" b="0" dirty="0" smtClean="0">
                <a:solidFill>
                  <a:schemeClr val="tx1"/>
                </a:solidFill>
              </a:rPr>
              <a:t>.</a:t>
            </a:r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 smtClean="0"/>
          </a:p>
          <a:p>
            <a:endParaRPr lang="rm-CH" b="0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rm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Cuira, ils 12 da december 2011</a:t>
            </a:r>
            <a:endParaRPr kumimoji="0" lang="rm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äsentation_GR_Vorlagen_aktuell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3180FC626EA0140BE28366283DF549E" ma:contentTypeVersion="5" ma:contentTypeDescription="Ein neues Dokument erstellen." ma:contentTypeScope="" ma:versionID="fd757e0f5cbc1ac02a1136b92b04642d">
  <xsd:schema xmlns:xsd="http://www.w3.org/2001/XMLSchema" xmlns:xs="http://www.w3.org/2001/XMLSchema" xmlns:p="http://schemas.microsoft.com/office/2006/metadata/properties" xmlns:ns1="http://schemas.microsoft.com/sharepoint/v3" xmlns:ns3="b9bbc5c3-42c9-4c30-b7a3-3f0c5e2a5378" targetNamespace="http://schemas.microsoft.com/office/2006/metadata/properties" ma:root="true" ma:fieldsID="600d86bdf1e3b256b7ca240732f8cfdd" ns1:_="" ns3:_="">
    <xsd:import namespace="http://schemas.microsoft.com/sharepoint/v3"/>
    <xsd:import namespace="b9bbc5c3-42c9-4c30-b7a3-3f0c5e2a5378"/>
    <xsd:element name="properties">
      <xsd:complexType>
        <xsd:sequence>
          <xsd:element name="documentManagement">
            <xsd:complexType>
              <xsd:all>
                <xsd:element ref="ns1:Language" minOccurs="0"/>
                <xsd:element ref="ns3:Customer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1" nillable="true" ma:displayName="Sprache" ma:default="DE" ma:format="Dropdown" ma:internalName="Language">
      <xsd:simpleType>
        <xsd:restriction base="dms:Choice">
          <xsd:enumeration value="DE"/>
          <xsd:enumeration value="RM"/>
          <xsd:enumeration value="IT"/>
          <xsd:enumeration value="E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bbc5c3-42c9-4c30-b7a3-3f0c5e2a5378" elementFormDefault="qualified">
    <xsd:import namespace="http://schemas.microsoft.com/office/2006/documentManagement/types"/>
    <xsd:import namespace="http://schemas.microsoft.com/office/infopath/2007/PartnerControls"/>
    <xsd:element name="CustomerID" ma:index="12" nillable="true" ma:displayName="Benutzerdefinierte ID-Nummer" ma:description="Alfabetische ID zu Sortierzwecken - arbeiten Sie mit Lücken!&#10;0-9 vor A-Z - verwenden Sie min. 3-4 Zeichen/Ziffern&#10;Beispiel: 1000 A1000 B1000" ma:internalName="CustomerID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 ma:index="8" ma:displayName="Kommentare"/>
        <xsd:element name="keywords" minOccurs="0" maxOccurs="1" type="xsd:string" ma:index="10" ma:displayName="Schlüsselwörter"/>
        <xsd:element ref="dc:language" minOccurs="0" maxOccurs="1"/>
        <xsd:element name="category" minOccurs="0" maxOccurs="1" type="xsd:string" ma:index="9" ma:displayName="Kategorie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CustomerID xmlns="b9bbc5c3-42c9-4c30-b7a3-3f0c5e2a5378">E</CustomerID>
    <Language xmlns="http://schemas.microsoft.com/sharepoint/v3">RM</Languag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B14C5-C033-46CF-9ADF-6DF4602830C1}"/>
</file>

<file path=customXml/itemProps2.xml><?xml version="1.0" encoding="utf-8"?>
<ds:datastoreItem xmlns:ds="http://schemas.openxmlformats.org/officeDocument/2006/customXml" ds:itemID="{ACFA6A88-46FE-44F7-8BF4-575D1B89FF4B}"/>
</file>

<file path=customXml/itemProps3.xml><?xml version="1.0" encoding="utf-8"?>
<ds:datastoreItem xmlns:ds="http://schemas.openxmlformats.org/officeDocument/2006/customXml" ds:itemID="{E8125564-25C7-4C33-8103-72B195B9C36A}"/>
</file>

<file path=docProps/app.xml><?xml version="1.0" encoding="utf-8"?>
<Properties xmlns="http://schemas.openxmlformats.org/officeDocument/2006/extended-properties" xmlns:vt="http://schemas.openxmlformats.org/officeDocument/2006/docPropsVTypes">
  <Template>Präsentation_GR_Vorlagen_aktuell</Template>
  <TotalTime>0</TotalTime>
  <Words>2064</Words>
  <Application>Microsoft Office PowerPoint</Application>
  <PresentationFormat>Bildschirmpräsentation (4:3)</PresentationFormat>
  <Paragraphs>218</Paragraphs>
  <Slides>15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15</vt:i4>
      </vt:variant>
    </vt:vector>
  </HeadingPairs>
  <TitlesOfParts>
    <vt:vector size="18" baseType="lpstr">
      <vt:lpstr>Präsentation_GR_Vorlagen_aktuell</vt:lpstr>
      <vt:lpstr>Document</vt:lpstr>
      <vt:lpstr>Arbeitsblatt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</vt:vector>
  </TitlesOfParts>
  <Company>Kantonale Verwaltung Graubünden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Program da la regenza e plan da finanzas 2013-2016</dc:title>
  <dc:creator>König Curdin</dc:creator>
  <cp:keywords/>
  <dc:description/>
  <cp:lastModifiedBy>bueluz</cp:lastModifiedBy>
  <cp:revision>328</cp:revision>
  <dcterms:created xsi:type="dcterms:W3CDTF">2011-10-17T14:27:18Z</dcterms:created>
  <dcterms:modified xsi:type="dcterms:W3CDTF">2011-12-07T15:02:04Z</dcterms:modified>
  <cp:category>RP-FP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0x01010063180FC626EA0140BE28366283DF549E</vt:lpwstr>
  </property>
  <property fmtid="{D5CDD505-2E9C-101B-9397-08002B2CF9AE}" pid="3" name="Order">
    <vt:r8>1700</vt:r8>
  </property>
</Properties>
</file>